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57"/>
  </p:notesMasterIdLst>
  <p:sldIdLst>
    <p:sldId id="795" r:id="rId2"/>
    <p:sldId id="796" r:id="rId3"/>
    <p:sldId id="797" r:id="rId4"/>
    <p:sldId id="842" r:id="rId5"/>
    <p:sldId id="843" r:id="rId6"/>
    <p:sldId id="261" r:id="rId7"/>
    <p:sldId id="262" r:id="rId8"/>
    <p:sldId id="884" r:id="rId9"/>
    <p:sldId id="263" r:id="rId10"/>
    <p:sldId id="264" r:id="rId11"/>
    <p:sldId id="265" r:id="rId12"/>
    <p:sldId id="266" r:id="rId13"/>
    <p:sldId id="267" r:id="rId14"/>
    <p:sldId id="268" r:id="rId15"/>
    <p:sldId id="269" r:id="rId16"/>
    <p:sldId id="270" r:id="rId17"/>
    <p:sldId id="849" r:id="rId18"/>
    <p:sldId id="850" r:id="rId19"/>
    <p:sldId id="851" r:id="rId20"/>
    <p:sldId id="274" r:id="rId21"/>
    <p:sldId id="275" r:id="rId22"/>
    <p:sldId id="852" r:id="rId23"/>
    <p:sldId id="853" r:id="rId24"/>
    <p:sldId id="854" r:id="rId25"/>
    <p:sldId id="855" r:id="rId26"/>
    <p:sldId id="856" r:id="rId27"/>
    <p:sldId id="857" r:id="rId28"/>
    <p:sldId id="858" r:id="rId29"/>
    <p:sldId id="859" r:id="rId30"/>
    <p:sldId id="860" r:id="rId31"/>
    <p:sldId id="861" r:id="rId32"/>
    <p:sldId id="862" r:id="rId33"/>
    <p:sldId id="863" r:id="rId34"/>
    <p:sldId id="864" r:id="rId35"/>
    <p:sldId id="865" r:id="rId36"/>
    <p:sldId id="301" r:id="rId37"/>
    <p:sldId id="867" r:id="rId38"/>
    <p:sldId id="868" r:id="rId39"/>
    <p:sldId id="869" r:id="rId40"/>
    <p:sldId id="870" r:id="rId41"/>
    <p:sldId id="871" r:id="rId42"/>
    <p:sldId id="872" r:id="rId43"/>
    <p:sldId id="873" r:id="rId44"/>
    <p:sldId id="874" r:id="rId45"/>
    <p:sldId id="875" r:id="rId46"/>
    <p:sldId id="293" r:id="rId47"/>
    <p:sldId id="876" r:id="rId48"/>
    <p:sldId id="877" r:id="rId49"/>
    <p:sldId id="878" r:id="rId50"/>
    <p:sldId id="879" r:id="rId51"/>
    <p:sldId id="880" r:id="rId52"/>
    <p:sldId id="881" r:id="rId53"/>
    <p:sldId id="882" r:id="rId54"/>
    <p:sldId id="883" r:id="rId55"/>
    <p:sldId id="320" r:id="rId56"/>
  </p:sldIdLst>
  <p:sldSz cx="24384000" cy="13716000"/>
  <p:notesSz cx="6858000" cy="9144000"/>
  <p:defaultTextStyle>
    <a:defPPr>
      <a:defRPr lang="en-TR"/>
    </a:defPPr>
    <a:lvl1pPr marL="385763" indent="-385763"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4572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9144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3716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18288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7432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2004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6576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64"/>
    <p:restoredTop sz="92730"/>
  </p:normalViewPr>
  <p:slideViewPr>
    <p:cSldViewPr>
      <p:cViewPr varScale="1">
        <p:scale>
          <a:sx n="46" d="100"/>
          <a:sy n="46" d="100"/>
        </p:scale>
        <p:origin x="240" y="632"/>
      </p:cViewPr>
      <p:guideLst>
        <p:guide orient="horz" pos="4320"/>
        <p:guide pos="7680"/>
      </p:guideLst>
    </p:cSldViewPr>
  </p:slideViewPr>
  <p:outlineViewPr>
    <p:cViewPr>
      <p:scale>
        <a:sx n="33" d="100"/>
        <a:sy n="33" d="100"/>
      </p:scale>
      <p:origin x="0" y="-1419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15C16CF2-F7D7-1AAC-DC3C-7454041149BD}"/>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2455E866-8D3A-21B1-5382-972313D23B9B}"/>
              </a:ext>
            </a:extLst>
          </p:cNvPr>
          <p:cNvSpPr>
            <a:spLocks noGrp="1"/>
          </p:cNvSpPr>
          <p:nvPr>
            <p:ph type="body" sz="quarter" idx="1"/>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TR" altLang="en-TR" noProof="0">
                <a:sym typeface="Calibri" panose="020F0502020204030204" pitchFamily="34" charset="0"/>
              </a:rPr>
              <a:t>Click to edit Master text styles</a:t>
            </a:r>
          </a:p>
          <a:p>
            <a:pPr lvl="1"/>
            <a:r>
              <a:rPr lang="en-TR" altLang="en-TR" noProof="0">
                <a:sym typeface="Calibri" panose="020F0502020204030204" pitchFamily="34" charset="0"/>
              </a:rPr>
              <a:t>Second level</a:t>
            </a:r>
          </a:p>
          <a:p>
            <a:pPr lvl="2"/>
            <a:r>
              <a:rPr lang="en-TR" altLang="en-TR" noProof="0">
                <a:sym typeface="Calibri" panose="020F0502020204030204" pitchFamily="34" charset="0"/>
              </a:rPr>
              <a:t>Third level</a:t>
            </a:r>
          </a:p>
          <a:p>
            <a:pPr lvl="3"/>
            <a:r>
              <a:rPr lang="en-TR" altLang="en-TR" noProof="0">
                <a:sym typeface="Calibri" panose="020F0502020204030204" pitchFamily="34" charset="0"/>
              </a:rPr>
              <a:t>Fourth level</a:t>
            </a:r>
          </a:p>
          <a:p>
            <a:pPr lvl="4"/>
            <a:r>
              <a:rPr lang="en-TR" altLang="en-TR" noProof="0">
                <a:sym typeface="Calibri" panose="020F0502020204030204" pitchFamily="34" charset="0"/>
              </a:rPr>
              <a:t>Fifth level</a:t>
            </a:r>
          </a:p>
        </p:txBody>
      </p:sp>
    </p:spTree>
  </p:cSld>
  <p:clrMap bg1="lt1" tx1="dk1" bg2="lt2" tx2="dk2" accent1="accent1" accent2="accent2" accent3="accent3" accent4="accent4" accent5="accent5" accent6="accent6" hlink="hlink" folHlink="folHlink"/>
  <p:notesStyle>
    <a:lvl1pPr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indent="2286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indent="4572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indent="6858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indent="9144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tr-TR"/>
          </a:p>
        </p:txBody>
      </p:sp>
      <p:sp>
        <p:nvSpPr>
          <p:cNvPr id="3" name="Subtitle 2"/>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Rectangle 3">
            <a:extLst>
              <a:ext uri="{FF2B5EF4-FFF2-40B4-BE49-F238E27FC236}">
                <a16:creationId xmlns:a16="http://schemas.microsoft.com/office/drawing/2014/main" id="{4E7352AA-8F08-84DF-1484-C3630DB12858}"/>
              </a:ext>
            </a:extLst>
          </p:cNvPr>
          <p:cNvSpPr>
            <a:spLocks noGrp="1"/>
          </p:cNvSpPr>
          <p:nvPr>
            <p:ph type="sldNum" sz="quarter" idx="10"/>
          </p:nvPr>
        </p:nvSpPr>
        <p:spPr>
          <a:ln/>
        </p:spPr>
        <p:txBody>
          <a:bodyPr/>
          <a:lstStyle>
            <a:lvl1pPr>
              <a:defRPr/>
            </a:lvl1pPr>
          </a:lstStyle>
          <a:p>
            <a:pPr>
              <a:defRPr/>
            </a:pPr>
            <a:fld id="{872053E1-E34A-4143-AAA2-C9A09F7CDF1F}" type="slidenum">
              <a:rPr lang="en-TR" altLang="en-TR"/>
              <a:pPr>
                <a:defRPr/>
              </a:pPr>
              <a:t>‹#›</a:t>
            </a:fld>
            <a:endParaRPr lang="en-TR" altLang="en-TR" dirty="0"/>
          </a:p>
        </p:txBody>
      </p:sp>
    </p:spTree>
    <p:extLst>
      <p:ext uri="{BB962C8B-B14F-4D97-AF65-F5344CB8AC3E}">
        <p14:creationId xmlns:p14="http://schemas.microsoft.com/office/powerpoint/2010/main" val="3994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A1AA626B-0E62-5117-F0A8-397488DAD13B}"/>
              </a:ext>
            </a:extLst>
          </p:cNvPr>
          <p:cNvSpPr>
            <a:spLocks noGrp="1"/>
          </p:cNvSpPr>
          <p:nvPr>
            <p:ph type="sldNum" sz="quarter" idx="10"/>
          </p:nvPr>
        </p:nvSpPr>
        <p:spPr>
          <a:ln/>
        </p:spPr>
        <p:txBody>
          <a:bodyPr/>
          <a:lstStyle>
            <a:lvl1pPr>
              <a:defRPr/>
            </a:lvl1pPr>
          </a:lstStyle>
          <a:p>
            <a:pPr>
              <a:defRPr/>
            </a:pPr>
            <a:fld id="{DE6C6515-DDFF-4B42-AA3C-43DE4240D768}" type="slidenum">
              <a:rPr lang="en-TR" altLang="en-TR"/>
              <a:pPr>
                <a:defRPr/>
              </a:pPr>
              <a:t>‹#›</a:t>
            </a:fld>
            <a:endParaRPr lang="en-TR" altLang="en-TR" dirty="0"/>
          </a:p>
        </p:txBody>
      </p:sp>
    </p:spTree>
    <p:extLst>
      <p:ext uri="{BB962C8B-B14F-4D97-AF65-F5344CB8AC3E}">
        <p14:creationId xmlns:p14="http://schemas.microsoft.com/office/powerpoint/2010/main" val="928501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126075" y="549275"/>
            <a:ext cx="5932488" cy="127857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323850" y="549275"/>
            <a:ext cx="17649825" cy="1278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CF7A030C-2C9C-3C86-E920-5695087FF1D2}"/>
              </a:ext>
            </a:extLst>
          </p:cNvPr>
          <p:cNvSpPr>
            <a:spLocks noGrp="1"/>
          </p:cNvSpPr>
          <p:nvPr>
            <p:ph type="sldNum" sz="quarter" idx="10"/>
          </p:nvPr>
        </p:nvSpPr>
        <p:spPr>
          <a:ln/>
        </p:spPr>
        <p:txBody>
          <a:bodyPr/>
          <a:lstStyle>
            <a:lvl1pPr>
              <a:defRPr/>
            </a:lvl1pPr>
          </a:lstStyle>
          <a:p>
            <a:pPr>
              <a:defRPr/>
            </a:pPr>
            <a:fld id="{84015BA0-6617-C644-9D60-18DFD9B4344C}" type="slidenum">
              <a:rPr lang="en-TR" altLang="en-TR"/>
              <a:pPr>
                <a:defRPr/>
              </a:pPr>
              <a:t>‹#›</a:t>
            </a:fld>
            <a:endParaRPr lang="en-TR" altLang="en-TR" dirty="0"/>
          </a:p>
        </p:txBody>
      </p:sp>
    </p:spTree>
    <p:extLst>
      <p:ext uri="{BB962C8B-B14F-4D97-AF65-F5344CB8AC3E}">
        <p14:creationId xmlns:p14="http://schemas.microsoft.com/office/powerpoint/2010/main" val="1016437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EDD5482C-7797-94C2-9C73-D217CC622A82}"/>
              </a:ext>
            </a:extLst>
          </p:cNvPr>
          <p:cNvSpPr txBox="1">
            <a:spLocks noGrp="1"/>
          </p:cNvSpPr>
          <p:nvPr>
            <p:ph type="sldNum" sz="quarter" idx="10"/>
          </p:nvPr>
        </p:nvSpPr>
        <p:spPr/>
        <p:txBody>
          <a:bodyPr/>
          <a:lstStyle>
            <a:lvl1pPr marL="0" indent="0">
              <a:buNone/>
              <a:defRPr/>
            </a:lvl1pPr>
          </a:lstStyle>
          <a:p>
            <a:pPr>
              <a:defRPr/>
            </a:pPr>
            <a:fld id="{E9450A2B-522F-9B4F-9E0F-9EDB5DCD078F}" type="slidenum">
              <a:rPr lang="en-TR"/>
              <a:pPr>
                <a:defRPr/>
              </a:pPr>
              <a:t>‹#›</a:t>
            </a:fld>
            <a:endParaRPr lang="en-TR" dirty="0"/>
          </a:p>
        </p:txBody>
      </p:sp>
    </p:spTree>
    <p:extLst>
      <p:ext uri="{BB962C8B-B14F-4D97-AF65-F5344CB8AC3E}">
        <p14:creationId xmlns:p14="http://schemas.microsoft.com/office/powerpoint/2010/main" val="355577099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108461" y="8813802"/>
            <a:ext cx="20790166" cy="2724155"/>
          </a:xfrm>
          <a:prstGeom prst="rect">
            <a:avLst/>
          </a:prstGeom>
        </p:spPr>
        <p:txBody>
          <a:bodyPr/>
          <a:lstStyle>
            <a:lvl1pPr algn="l">
              <a:defRPr sz="8000" b="1"/>
            </a:lvl1pPr>
          </a:lstStyle>
          <a:p>
            <a:r>
              <a:t>Title Text</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96988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lvl1pPr marL="685800" indent="-685800">
              <a:buFont typeface="Arial" panose="020B0604020202020204" pitchFamily="34" charset="0"/>
              <a:buChar char="•"/>
              <a:defRPr/>
            </a:lvl1pPr>
            <a:lvl3pPr marL="4762500" indent="-3848100">
              <a:buFont typeface="Wingdings" pitchFamily="2"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r-TR" dirty="0"/>
          </a:p>
        </p:txBody>
      </p:sp>
      <p:sp>
        <p:nvSpPr>
          <p:cNvPr id="4" name="Rectangle 3">
            <a:extLst>
              <a:ext uri="{FF2B5EF4-FFF2-40B4-BE49-F238E27FC236}">
                <a16:creationId xmlns:a16="http://schemas.microsoft.com/office/drawing/2014/main" id="{C024848C-4517-B497-20CA-1ADC2EA83187}"/>
              </a:ext>
            </a:extLst>
          </p:cNvPr>
          <p:cNvSpPr>
            <a:spLocks noGrp="1"/>
          </p:cNvSpPr>
          <p:nvPr>
            <p:ph type="sldNum" sz="quarter" idx="10"/>
          </p:nvPr>
        </p:nvSpPr>
        <p:spPr>
          <a:ln/>
        </p:spPr>
        <p:txBody>
          <a:bodyPr/>
          <a:lstStyle>
            <a:lvl1pPr>
              <a:defRPr/>
            </a:lvl1pPr>
          </a:lstStyle>
          <a:p>
            <a:pPr>
              <a:defRPr/>
            </a:pPr>
            <a:fld id="{06F6C418-247E-C746-AAF7-A6C44B129307}" type="slidenum">
              <a:rPr lang="en-TR" altLang="en-TR"/>
              <a:pPr>
                <a:defRPr/>
              </a:pPr>
              <a:t>‹#›</a:t>
            </a:fld>
            <a:endParaRPr lang="en-TR" altLang="en-TR" dirty="0"/>
          </a:p>
        </p:txBody>
      </p:sp>
    </p:spTree>
    <p:extLst>
      <p:ext uri="{BB962C8B-B14F-4D97-AF65-F5344CB8AC3E}">
        <p14:creationId xmlns:p14="http://schemas.microsoft.com/office/powerpoint/2010/main" val="2446510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tr-TR"/>
          </a:p>
        </p:txBody>
      </p:sp>
      <p:sp>
        <p:nvSpPr>
          <p:cNvPr id="3" name="Text Placeholder 2"/>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a:extLst>
              <a:ext uri="{FF2B5EF4-FFF2-40B4-BE49-F238E27FC236}">
                <a16:creationId xmlns:a16="http://schemas.microsoft.com/office/drawing/2014/main" id="{9EECD25C-D199-B9C9-9E58-4845914BC7DB}"/>
              </a:ext>
            </a:extLst>
          </p:cNvPr>
          <p:cNvSpPr>
            <a:spLocks noGrp="1"/>
          </p:cNvSpPr>
          <p:nvPr>
            <p:ph type="sldNum" sz="quarter" idx="10"/>
          </p:nvPr>
        </p:nvSpPr>
        <p:spPr>
          <a:ln/>
        </p:spPr>
        <p:txBody>
          <a:bodyPr/>
          <a:lstStyle>
            <a:lvl1pPr>
              <a:defRPr/>
            </a:lvl1pPr>
          </a:lstStyle>
          <a:p>
            <a:pPr>
              <a:defRPr/>
            </a:pPr>
            <a:fld id="{18FF5254-B5D3-0F47-ADC3-6D2AD49909F8}" type="slidenum">
              <a:rPr lang="en-TR" altLang="en-TR"/>
              <a:pPr>
                <a:defRPr/>
              </a:pPr>
              <a:t>‹#›</a:t>
            </a:fld>
            <a:endParaRPr lang="en-TR" altLang="en-TR" dirty="0"/>
          </a:p>
        </p:txBody>
      </p:sp>
    </p:spTree>
    <p:extLst>
      <p:ext uri="{BB962C8B-B14F-4D97-AF65-F5344CB8AC3E}">
        <p14:creationId xmlns:p14="http://schemas.microsoft.com/office/powerpoint/2010/main" val="298210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455613" y="2819400"/>
            <a:ext cx="11710987"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12319000" y="2819400"/>
            <a:ext cx="11712575"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Rectangle 3">
            <a:extLst>
              <a:ext uri="{FF2B5EF4-FFF2-40B4-BE49-F238E27FC236}">
                <a16:creationId xmlns:a16="http://schemas.microsoft.com/office/drawing/2014/main" id="{D53990FD-3EB7-54ED-1139-CB1C351245A2}"/>
              </a:ext>
            </a:extLst>
          </p:cNvPr>
          <p:cNvSpPr>
            <a:spLocks noGrp="1"/>
          </p:cNvSpPr>
          <p:nvPr>
            <p:ph type="sldNum" sz="quarter" idx="10"/>
          </p:nvPr>
        </p:nvSpPr>
        <p:spPr>
          <a:ln/>
        </p:spPr>
        <p:txBody>
          <a:bodyPr/>
          <a:lstStyle>
            <a:lvl1pPr>
              <a:defRPr/>
            </a:lvl1pPr>
          </a:lstStyle>
          <a:p>
            <a:pPr>
              <a:defRPr/>
            </a:pPr>
            <a:fld id="{B38439B2-A477-7747-BD04-FB0498649D5B}" type="slidenum">
              <a:rPr lang="en-TR" altLang="en-TR"/>
              <a:pPr>
                <a:defRPr/>
              </a:pPr>
              <a:t>‹#›</a:t>
            </a:fld>
            <a:endParaRPr lang="en-TR" altLang="en-TR" dirty="0"/>
          </a:p>
        </p:txBody>
      </p:sp>
    </p:spTree>
    <p:extLst>
      <p:ext uri="{BB962C8B-B14F-4D97-AF65-F5344CB8AC3E}">
        <p14:creationId xmlns:p14="http://schemas.microsoft.com/office/powerpoint/2010/main" val="58044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5" y="730250"/>
            <a:ext cx="21031200" cy="2651125"/>
          </a:xfrm>
        </p:spPr>
        <p:txBody>
          <a:bodyPr/>
          <a:lstStyle/>
          <a:p>
            <a:r>
              <a:rPr lang="en-US"/>
              <a:t>Click to edit Master title style</a:t>
            </a:r>
            <a:endParaRPr lang="tr-TR"/>
          </a:p>
        </p:txBody>
      </p:sp>
      <p:sp>
        <p:nvSpPr>
          <p:cNvPr id="3" name="Text Placeholder 2"/>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Rectangle 3">
            <a:extLst>
              <a:ext uri="{FF2B5EF4-FFF2-40B4-BE49-F238E27FC236}">
                <a16:creationId xmlns:a16="http://schemas.microsoft.com/office/drawing/2014/main" id="{6C96743F-D2BC-41A6-9E70-D535A3F16055}"/>
              </a:ext>
            </a:extLst>
          </p:cNvPr>
          <p:cNvSpPr>
            <a:spLocks noGrp="1"/>
          </p:cNvSpPr>
          <p:nvPr>
            <p:ph type="sldNum" sz="quarter" idx="10"/>
          </p:nvPr>
        </p:nvSpPr>
        <p:spPr>
          <a:ln/>
        </p:spPr>
        <p:txBody>
          <a:bodyPr/>
          <a:lstStyle>
            <a:lvl1pPr>
              <a:defRPr/>
            </a:lvl1pPr>
          </a:lstStyle>
          <a:p>
            <a:pPr>
              <a:defRPr/>
            </a:pPr>
            <a:fld id="{8B16C520-E9BE-3743-8DB5-9F28A3677142}" type="slidenum">
              <a:rPr lang="en-TR" altLang="en-TR"/>
              <a:pPr>
                <a:defRPr/>
              </a:pPr>
              <a:t>‹#›</a:t>
            </a:fld>
            <a:endParaRPr lang="en-TR" altLang="en-TR" dirty="0"/>
          </a:p>
        </p:txBody>
      </p:sp>
    </p:spTree>
    <p:extLst>
      <p:ext uri="{BB962C8B-B14F-4D97-AF65-F5344CB8AC3E}">
        <p14:creationId xmlns:p14="http://schemas.microsoft.com/office/powerpoint/2010/main" val="131730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Rectangle 3">
            <a:extLst>
              <a:ext uri="{FF2B5EF4-FFF2-40B4-BE49-F238E27FC236}">
                <a16:creationId xmlns:a16="http://schemas.microsoft.com/office/drawing/2014/main" id="{8CAC38F7-F1B4-E65A-05E7-B3F85E3AB01D}"/>
              </a:ext>
            </a:extLst>
          </p:cNvPr>
          <p:cNvSpPr>
            <a:spLocks noGrp="1"/>
          </p:cNvSpPr>
          <p:nvPr>
            <p:ph type="sldNum" sz="quarter" idx="10"/>
          </p:nvPr>
        </p:nvSpPr>
        <p:spPr>
          <a:ln/>
        </p:spPr>
        <p:txBody>
          <a:bodyPr/>
          <a:lstStyle>
            <a:lvl1pPr>
              <a:defRPr/>
            </a:lvl1pPr>
          </a:lstStyle>
          <a:p>
            <a:pPr>
              <a:defRPr/>
            </a:pPr>
            <a:fld id="{91B1B606-555E-7442-A71C-2A913B0BC20D}" type="slidenum">
              <a:rPr lang="en-TR" altLang="en-TR"/>
              <a:pPr>
                <a:defRPr/>
              </a:pPr>
              <a:t>‹#›</a:t>
            </a:fld>
            <a:endParaRPr lang="en-TR" altLang="en-TR" dirty="0"/>
          </a:p>
        </p:txBody>
      </p:sp>
    </p:spTree>
    <p:extLst>
      <p:ext uri="{BB962C8B-B14F-4D97-AF65-F5344CB8AC3E}">
        <p14:creationId xmlns:p14="http://schemas.microsoft.com/office/powerpoint/2010/main" val="33076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9B2CE11-9A8A-A960-2FF1-9A98ABC45295}"/>
              </a:ext>
            </a:extLst>
          </p:cNvPr>
          <p:cNvSpPr>
            <a:spLocks noGrp="1"/>
          </p:cNvSpPr>
          <p:nvPr>
            <p:ph type="sldNum" sz="quarter" idx="10"/>
          </p:nvPr>
        </p:nvSpPr>
        <p:spPr>
          <a:ln/>
        </p:spPr>
        <p:txBody>
          <a:bodyPr/>
          <a:lstStyle>
            <a:lvl1pPr>
              <a:defRPr/>
            </a:lvl1pPr>
          </a:lstStyle>
          <a:p>
            <a:pPr>
              <a:defRPr/>
            </a:pPr>
            <a:fld id="{5DDD99E6-12EB-1240-8D08-B2B7F2EB7892}" type="slidenum">
              <a:rPr lang="en-TR" altLang="en-TR"/>
              <a:pPr>
                <a:defRPr/>
              </a:pPr>
              <a:t>‹#›</a:t>
            </a:fld>
            <a:endParaRPr lang="en-TR" altLang="en-TR" dirty="0"/>
          </a:p>
        </p:txBody>
      </p:sp>
    </p:spTree>
    <p:extLst>
      <p:ext uri="{BB962C8B-B14F-4D97-AF65-F5344CB8AC3E}">
        <p14:creationId xmlns:p14="http://schemas.microsoft.com/office/powerpoint/2010/main" val="176005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Content Placeholder 2"/>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60D9AC8B-FC8A-0CE0-3A44-CF72E898FC6C}"/>
              </a:ext>
            </a:extLst>
          </p:cNvPr>
          <p:cNvSpPr>
            <a:spLocks noGrp="1"/>
          </p:cNvSpPr>
          <p:nvPr>
            <p:ph type="sldNum" sz="quarter" idx="10"/>
          </p:nvPr>
        </p:nvSpPr>
        <p:spPr>
          <a:ln/>
        </p:spPr>
        <p:txBody>
          <a:bodyPr/>
          <a:lstStyle>
            <a:lvl1pPr>
              <a:defRPr/>
            </a:lvl1pPr>
          </a:lstStyle>
          <a:p>
            <a:pPr>
              <a:defRPr/>
            </a:pPr>
            <a:fld id="{31B5C4D4-D3C0-B049-BFC7-7CE6F1201AB5}" type="slidenum">
              <a:rPr lang="en-TR" altLang="en-TR"/>
              <a:pPr>
                <a:defRPr/>
              </a:pPr>
              <a:t>‹#›</a:t>
            </a:fld>
            <a:endParaRPr lang="en-TR" altLang="en-TR" dirty="0"/>
          </a:p>
        </p:txBody>
      </p:sp>
    </p:spTree>
    <p:extLst>
      <p:ext uri="{BB962C8B-B14F-4D97-AF65-F5344CB8AC3E}">
        <p14:creationId xmlns:p14="http://schemas.microsoft.com/office/powerpoint/2010/main" val="57791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Picture Placeholder 2"/>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sym typeface="Calibri" panose="020F0502020204030204" pitchFamily="34" charset="0"/>
            </a:endParaRP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A5ACA1F6-95B1-67BF-D111-E8132B54F366}"/>
              </a:ext>
            </a:extLst>
          </p:cNvPr>
          <p:cNvSpPr>
            <a:spLocks noGrp="1"/>
          </p:cNvSpPr>
          <p:nvPr>
            <p:ph type="sldNum" sz="quarter" idx="10"/>
          </p:nvPr>
        </p:nvSpPr>
        <p:spPr>
          <a:ln/>
        </p:spPr>
        <p:txBody>
          <a:bodyPr/>
          <a:lstStyle>
            <a:lvl1pPr>
              <a:defRPr/>
            </a:lvl1pPr>
          </a:lstStyle>
          <a:p>
            <a:pPr>
              <a:defRPr/>
            </a:pPr>
            <a:fld id="{E9226A56-08F4-C148-AED5-0FDBC5AFA369}" type="slidenum">
              <a:rPr lang="en-TR" altLang="en-TR"/>
              <a:pPr>
                <a:defRPr/>
              </a:pPr>
              <a:t>‹#›</a:t>
            </a:fld>
            <a:endParaRPr lang="en-TR" altLang="en-TR" dirty="0"/>
          </a:p>
        </p:txBody>
      </p:sp>
    </p:spTree>
    <p:extLst>
      <p:ext uri="{BB962C8B-B14F-4D97-AF65-F5344CB8AC3E}">
        <p14:creationId xmlns:p14="http://schemas.microsoft.com/office/powerpoint/2010/main" val="758875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75C45713-2007-8FE8-2AF9-CBC50C359229}"/>
              </a:ext>
            </a:extLst>
          </p:cNvPr>
          <p:cNvSpPr>
            <a:spLocks noGrp="1"/>
          </p:cNvSpPr>
          <p:nvPr>
            <p:ph type="title"/>
          </p:nvPr>
        </p:nvSpPr>
        <p:spPr bwMode="auto">
          <a:xfrm>
            <a:off x="323850" y="549275"/>
            <a:ext cx="23734713" cy="1924050"/>
          </a:xfrm>
          <a:prstGeom prst="rect">
            <a:avLst/>
          </a:prstGeom>
          <a:solidFill>
            <a:srgbClr val="DBB5E7">
              <a:alpha val="29803"/>
            </a:srgb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ctr" anchorCtr="0" compatLnSpc="1">
            <a:prstTxWarp prst="textNoShape">
              <a:avLst/>
            </a:prstTxWarp>
          </a:bodyPr>
          <a:lstStyle/>
          <a:p>
            <a:pPr lvl="0"/>
            <a:r>
              <a:rPr lang="en-TR" altLang="en-TR">
                <a:sym typeface="Calibri" panose="020F0502020204030204" pitchFamily="34" charset="0"/>
              </a:rPr>
              <a:t>Click to edit Master title style</a:t>
            </a:r>
          </a:p>
        </p:txBody>
      </p:sp>
      <p:sp>
        <p:nvSpPr>
          <p:cNvPr id="1027" name="Rectangle 2">
            <a:extLst>
              <a:ext uri="{FF2B5EF4-FFF2-40B4-BE49-F238E27FC236}">
                <a16:creationId xmlns:a16="http://schemas.microsoft.com/office/drawing/2014/main" id="{6D742EC8-4029-95CD-8BC1-FA19FB06F2E1}"/>
              </a:ext>
            </a:extLst>
          </p:cNvPr>
          <p:cNvSpPr>
            <a:spLocks noGrp="1"/>
          </p:cNvSpPr>
          <p:nvPr>
            <p:ph type="body" idx="1"/>
          </p:nvPr>
        </p:nvSpPr>
        <p:spPr bwMode="auto">
          <a:xfrm>
            <a:off x="455613" y="2819400"/>
            <a:ext cx="23575962" cy="1051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t" anchorCtr="0" compatLnSpc="1">
            <a:prstTxWarp prst="textNoShape">
              <a:avLst/>
            </a:prstTxWarp>
          </a:bodyPr>
          <a:lstStyle/>
          <a:p>
            <a:pPr lvl="0"/>
            <a:r>
              <a:rPr lang="en-TR" altLang="en-TR">
                <a:sym typeface="Calibri" panose="020F0502020204030204" pitchFamily="34" charset="0"/>
              </a:rPr>
              <a:t>Click to edit Master text styles</a:t>
            </a:r>
          </a:p>
          <a:p>
            <a:pPr lvl="1"/>
            <a:r>
              <a:rPr lang="en-TR" altLang="en-TR">
                <a:sym typeface="Calibri" panose="020F0502020204030204" pitchFamily="34" charset="0"/>
              </a:rPr>
              <a:t>Second level</a:t>
            </a:r>
          </a:p>
          <a:p>
            <a:pPr lvl="2"/>
            <a:r>
              <a:rPr lang="en-TR" altLang="en-TR">
                <a:sym typeface="Calibri" panose="020F0502020204030204" pitchFamily="34" charset="0"/>
              </a:rPr>
              <a:t>Third level</a:t>
            </a:r>
          </a:p>
          <a:p>
            <a:pPr lvl="3"/>
            <a:r>
              <a:rPr lang="en-TR" altLang="en-TR">
                <a:sym typeface="Calibri" panose="020F0502020204030204" pitchFamily="34" charset="0"/>
              </a:rPr>
              <a:t>Fourth level</a:t>
            </a:r>
          </a:p>
          <a:p>
            <a:pPr lvl="4"/>
            <a:r>
              <a:rPr lang="en-TR" altLang="en-TR">
                <a:sym typeface="Calibri" panose="020F0502020204030204" pitchFamily="34" charset="0"/>
              </a:rPr>
              <a:t>Fifth level</a:t>
            </a:r>
          </a:p>
        </p:txBody>
      </p:sp>
      <p:sp>
        <p:nvSpPr>
          <p:cNvPr id="2" name="Rectangle 3">
            <a:extLst>
              <a:ext uri="{FF2B5EF4-FFF2-40B4-BE49-F238E27FC236}">
                <a16:creationId xmlns:a16="http://schemas.microsoft.com/office/drawing/2014/main" id="{17C9DE55-80FE-332F-8532-429D7557FBFF}"/>
              </a:ext>
            </a:extLst>
          </p:cNvPr>
          <p:cNvSpPr>
            <a:spLocks noGrp="1"/>
          </p:cNvSpPr>
          <p:nvPr>
            <p:ph type="sldNum" sz="quarter" idx="2"/>
          </p:nvPr>
        </p:nvSpPr>
        <p:spPr bwMode="auto">
          <a:xfrm>
            <a:off x="23298150" y="12925425"/>
            <a:ext cx="760413" cy="482600"/>
          </a:xfrm>
          <a:prstGeom prst="rect">
            <a:avLst/>
          </a:prstGeom>
          <a:noFill/>
          <a:ln>
            <a:noFill/>
          </a:ln>
          <a:effectLst/>
        </p:spPr>
        <p:txBody>
          <a:bodyPr vert="horz" wrap="none" lIns="91440" tIns="91440" rIns="91440" bIns="91440" numCol="1" anchor="ctr" anchorCtr="0" compatLnSpc="1">
            <a:prstTxWarp prst="textNoShape">
              <a:avLst/>
            </a:prstTxWarp>
          </a:bodyPr>
          <a:lstStyle>
            <a:lvl1pPr marL="0" indent="0" algn="r" eaLnBrk="1">
              <a:buClr>
                <a:srgbClr val="3333CC"/>
              </a:buClr>
              <a:buSzPct val="100000"/>
              <a:buFontTx/>
              <a:buNone/>
              <a:defRPr sz="2400">
                <a:solidFill>
                  <a:srgbClr val="888888"/>
                </a:solidFill>
              </a:defRPr>
            </a:lvl1pPr>
          </a:lstStyle>
          <a:p>
            <a:pPr>
              <a:defRPr/>
            </a:pPr>
            <a:fld id="{386C0692-95F2-2C4D-A8B8-65210A28C524}" type="slidenum">
              <a:rPr lang="en-TR" altLang="en-TR"/>
              <a:pPr>
                <a:defRPr/>
              </a:pPr>
              <a:t>‹#›</a:t>
            </a:fld>
            <a:endParaRPr lang="en-TR" altLang="en-TR"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ctr" defTabSz="1828800" rtl="0" eaLnBrk="0" fontAlgn="base" hangingPunct="0">
        <a:spcBef>
          <a:spcPct val="0"/>
        </a:spcBef>
        <a:spcAft>
          <a:spcPct val="0"/>
        </a:spcAft>
        <a:defRPr sz="7200" kern="1200">
          <a:solidFill>
            <a:srgbClr val="000099"/>
          </a:solidFill>
          <a:latin typeface="+mj-lt"/>
          <a:ea typeface="+mj-ea"/>
          <a:cs typeface="+mj-cs"/>
          <a:sym typeface="Calibri" panose="020F0502020204030204" pitchFamily="34" charset="0"/>
        </a:defRPr>
      </a:lvl1pPr>
      <a:lvl2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4572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9144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3716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18288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titleStyle>
    <p:bodyStyle>
      <a:lvl1pPr marL="685800" indent="-6858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1pPr>
      <a:lvl2pPr marL="4565650" indent="-410845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2pPr>
      <a:lvl3pPr marL="4762500" indent="-3848100" algn="l" defTabSz="1828800" rtl="0" eaLnBrk="0" fontAlgn="base" hangingPunct="0">
        <a:spcBef>
          <a:spcPts val="1400"/>
        </a:spcBef>
        <a:spcAft>
          <a:spcPct val="0"/>
        </a:spcAft>
        <a:buSzPct val="100000"/>
        <a:buFont typeface="Wingdings" pitchFamily="2" charset="2"/>
        <a:buChar char="§"/>
        <a:defRPr sz="6400" kern="1200">
          <a:solidFill>
            <a:srgbClr val="000000"/>
          </a:solidFill>
          <a:latin typeface="+mn-lt"/>
          <a:ea typeface="+mn-ea"/>
          <a:cs typeface="+mn-cs"/>
          <a:sym typeface="Calibri" panose="020F0502020204030204" pitchFamily="34" charset="0"/>
        </a:defRPr>
      </a:lvl3pPr>
      <a:lvl4pPr marL="59817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4pPr>
      <a:lvl5pPr marL="64389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iveexample.pearsoncmg.com/html/TestFileStream.html"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https://liveexample.pearsoncmg.com/html/TestDataStream.html"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liveexample.pearsoncmg.com/html/TestObjectOutputStream.html" TargetMode="External"/><Relationship Id="rId2" Type="http://schemas.openxmlformats.org/officeDocument/2006/relationships/hyperlink" Target="http://www.cs.armstrong.edu/liang/intro11e/html/TestObjectInputStream.html"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hyperlink" Target="https://liveexample.pearsoncmg.com/html/TestObjectStreamForArray.html"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hyperlink" Target="https://liveexample.pearsoncmg.com/html/TestRandomAccessFile.html"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2.xml"/><Relationship Id="rId4" Type="http://schemas.openxmlformats.org/officeDocument/2006/relationships/image" Target="../media/image5.t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descr="Title 1">
            <a:extLst>
              <a:ext uri="{FF2B5EF4-FFF2-40B4-BE49-F238E27FC236}">
                <a16:creationId xmlns:a16="http://schemas.microsoft.com/office/drawing/2014/main" id="{2FCFFF4E-CB82-4A9E-3A10-C8DF7B6391F4}"/>
              </a:ext>
            </a:extLst>
          </p:cNvPr>
          <p:cNvSpPr>
            <a:spLocks noGrp="1"/>
          </p:cNvSpPr>
          <p:nvPr>
            <p:ph type="title"/>
          </p:nvPr>
        </p:nvSpPr>
        <p:spPr>
          <a:xfrm>
            <a:off x="288925" y="2566988"/>
            <a:ext cx="23804563" cy="4632325"/>
          </a:xfrm>
        </p:spPr>
        <p:txBody>
          <a:bodyPr/>
          <a:lstStyle/>
          <a:p>
            <a:pPr eaLnBrk="1"/>
            <a:r>
              <a:rPr lang="en-US" altLang="en-TR"/>
              <a:t>Advanced Programming </a:t>
            </a:r>
            <a:br>
              <a:rPr lang="en-US" altLang="en-TR"/>
            </a:br>
            <a:r>
              <a:rPr lang="en-US" altLang="en-TR" sz="4800"/>
              <a:t>CMP 102</a:t>
            </a:r>
            <a:endParaRPr lang="en-TR" altLang="en-TR"/>
          </a:p>
        </p:txBody>
      </p:sp>
      <p:sp>
        <p:nvSpPr>
          <p:cNvPr id="15362" name="Rectangle 2" descr="Subtitle 2">
            <a:extLst>
              <a:ext uri="{FF2B5EF4-FFF2-40B4-BE49-F238E27FC236}">
                <a16:creationId xmlns:a16="http://schemas.microsoft.com/office/drawing/2014/main" id="{DA8A6449-A4BF-8C27-86B0-B7C4E29B4D86}"/>
              </a:ext>
            </a:extLst>
          </p:cNvPr>
          <p:cNvSpPr>
            <a:spLocks noGrp="1"/>
          </p:cNvSpPr>
          <p:nvPr>
            <p:ph type="body" sz="quarter" idx="1"/>
          </p:nvPr>
        </p:nvSpPr>
        <p:spPr>
          <a:xfrm>
            <a:off x="5257800" y="7797800"/>
            <a:ext cx="13868400" cy="3505200"/>
          </a:xfrm>
          <a:solidFill>
            <a:srgbClr val="FFFFFF"/>
          </a:solidFill>
        </p:spPr>
        <p:txBody>
          <a:bodyPr/>
          <a:lstStyle/>
          <a:p>
            <a:pPr marL="0" indent="0" algn="ctr" defTabSz="1809750" eaLnBrk="1">
              <a:lnSpc>
                <a:spcPct val="80000"/>
              </a:lnSpc>
              <a:spcBef>
                <a:spcPts val="1000"/>
              </a:spcBef>
              <a:buSzTx/>
              <a:buFont typeface="Arial" panose="020B0604020202020204" pitchFamily="34" charset="0"/>
              <a:buNone/>
            </a:pPr>
            <a:r>
              <a:rPr lang="en-TR" altLang="en-TR" sz="4200"/>
              <a:t>Dr. Perihan PEHLİVANOĞLU</a:t>
            </a:r>
          </a:p>
          <a:p>
            <a:pPr marL="0" indent="0" algn="ctr" defTabSz="1809750" eaLnBrk="1">
              <a:lnSpc>
                <a:spcPct val="80000"/>
              </a:lnSpc>
              <a:spcBef>
                <a:spcPts val="1000"/>
              </a:spcBef>
              <a:buSzTx/>
              <a:buFont typeface="Arial" panose="020B0604020202020204" pitchFamily="34" charset="0"/>
              <a:buNone/>
            </a:pPr>
            <a:r>
              <a:rPr lang="en-TR" altLang="en-TR" sz="4200"/>
              <a:t>Biruni Univarsity </a:t>
            </a:r>
          </a:p>
          <a:p>
            <a:pPr marL="0" indent="0" algn="ctr" defTabSz="1809750" eaLnBrk="1">
              <a:lnSpc>
                <a:spcPct val="80000"/>
              </a:lnSpc>
              <a:spcBef>
                <a:spcPts val="1000"/>
              </a:spcBef>
              <a:buSzTx/>
              <a:buFont typeface="Arial" panose="020B0604020202020204" pitchFamily="34" charset="0"/>
              <a:buNone/>
            </a:pPr>
            <a:r>
              <a:rPr lang="en-US" altLang="en-TR" sz="4200"/>
              <a:t>Department of Computer Engineering
</a:t>
            </a:r>
            <a:r>
              <a:rPr lang="en-TR" altLang="en-TR" sz="4200"/>
              <a:t>2023</a:t>
            </a:r>
          </a:p>
          <a:p>
            <a:pPr marL="0" indent="0" algn="ctr" defTabSz="1809750" eaLnBrk="1">
              <a:lnSpc>
                <a:spcPct val="80000"/>
              </a:lnSpc>
              <a:spcBef>
                <a:spcPts val="1000"/>
              </a:spcBef>
              <a:buSzTx/>
              <a:buFont typeface="Arial" panose="020B0604020202020204" pitchFamily="34" charset="0"/>
              <a:buNone/>
            </a:pPr>
            <a:r>
              <a:rPr lang="en-TR" altLang="en-TR" sz="4200"/>
              <a:t>Spring</a:t>
            </a:r>
          </a:p>
        </p:txBody>
      </p:sp>
      <p:pic>
        <p:nvPicPr>
          <p:cNvPr id="15363" name="Picture 3" descr="More Dukes – silveira neto">
            <a:extLst>
              <a:ext uri="{FF2B5EF4-FFF2-40B4-BE49-F238E27FC236}">
                <a16:creationId xmlns:a16="http://schemas.microsoft.com/office/drawing/2014/main" id="{5123038E-E6BE-C378-5FFE-1852E250B0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2625" y="209550"/>
            <a:ext cx="2695575" cy="234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Binary I/O Sınıfları"/>
          <p:cNvSpPr txBox="1">
            <a:spLocks noGrp="1"/>
          </p:cNvSpPr>
          <p:nvPr>
            <p:ph type="title"/>
          </p:nvPr>
        </p:nvSpPr>
        <p:spPr>
          <a:xfrm>
            <a:off x="765750" y="263524"/>
            <a:ext cx="22852500" cy="2022445"/>
          </a:xfrm>
          <a:prstGeom prst="rect">
            <a:avLst/>
          </a:prstGeom>
        </p:spPr>
        <p:txBody>
          <a:bodyPr/>
          <a:lstStyle/>
          <a:p>
            <a:r>
              <a:rPr dirty="0"/>
              <a:t>Binary I/O </a:t>
            </a:r>
            <a:r>
              <a:rPr lang="tr-TR" dirty="0" err="1"/>
              <a:t>Classes</a:t>
            </a:r>
            <a:endParaRPr dirty="0"/>
          </a:p>
        </p:txBody>
      </p:sp>
      <p:pic>
        <p:nvPicPr>
          <p:cNvPr id="80" name="image.png" descr="image.png"/>
          <p:cNvPicPr>
            <a:picLocks noChangeAspect="1"/>
          </p:cNvPicPr>
          <p:nvPr/>
        </p:nvPicPr>
        <p:blipFill>
          <a:blip r:embed="rId2"/>
          <a:stretch>
            <a:fillRect/>
          </a:stretch>
        </p:blipFill>
        <p:spPr>
          <a:xfrm>
            <a:off x="1660625" y="3685516"/>
            <a:ext cx="18195148" cy="6900894"/>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tream"/>
          <p:cNvSpPr txBox="1">
            <a:spLocks noGrp="1"/>
          </p:cNvSpPr>
          <p:nvPr>
            <p:ph type="title"/>
          </p:nvPr>
        </p:nvSpPr>
        <p:spPr>
          <a:xfrm>
            <a:off x="765750" y="263524"/>
            <a:ext cx="22852500" cy="2022445"/>
          </a:xfrm>
          <a:prstGeom prst="rect">
            <a:avLst/>
          </a:prstGeom>
        </p:spPr>
        <p:txBody>
          <a:bodyPr/>
          <a:lstStyle/>
          <a:p>
            <a:r>
              <a:rPr lang="tr-TR" dirty="0" err="1"/>
              <a:t>Input</a:t>
            </a:r>
            <a:r>
              <a:rPr dirty="0"/>
              <a:t>Stream</a:t>
            </a:r>
          </a:p>
        </p:txBody>
      </p:sp>
      <p:sp>
        <p:nvSpPr>
          <p:cNvPr id="83" name="InputStream için metotlar aşağıda verilmiştir."/>
          <p:cNvSpPr txBox="1">
            <a:spLocks noGrp="1"/>
          </p:cNvSpPr>
          <p:nvPr>
            <p:ph type="body" idx="1"/>
          </p:nvPr>
        </p:nvSpPr>
        <p:spPr>
          <a:xfrm>
            <a:off x="838230" y="2606681"/>
            <a:ext cx="22707542" cy="9823486"/>
          </a:xfrm>
          <a:prstGeom prst="rect">
            <a:avLst/>
          </a:prstGeom>
        </p:spPr>
        <p:txBody>
          <a:bodyPr/>
          <a:lstStyle/>
          <a:p>
            <a:r>
              <a:rPr lang="en-AU" dirty="0"/>
              <a:t>A </a:t>
            </a:r>
            <a:r>
              <a:rPr lang="en-AU" dirty="0" err="1"/>
              <a:t>java.io.FileNotFoundException</a:t>
            </a:r>
            <a:r>
              <a:rPr lang="en-AU" dirty="0"/>
              <a:t> would occur if you attempt to create a </a:t>
            </a:r>
            <a:r>
              <a:rPr lang="en-AU" dirty="0" err="1"/>
              <a:t>FileInputStream</a:t>
            </a:r>
            <a:r>
              <a:rPr lang="en-AU" dirty="0"/>
              <a:t> with a </a:t>
            </a:r>
            <a:r>
              <a:rPr lang="en-AU" dirty="0" err="1"/>
              <a:t>nonexistent</a:t>
            </a:r>
            <a:r>
              <a:rPr lang="en-AU" dirty="0"/>
              <a:t> file. </a:t>
            </a:r>
          </a:p>
          <a:p>
            <a:r>
              <a:rPr lang="en-AU" dirty="0"/>
              <a:t>The methods for </a:t>
            </a:r>
            <a:r>
              <a:rPr lang="en-AU" dirty="0" err="1"/>
              <a:t>InputStream</a:t>
            </a:r>
            <a:r>
              <a:rPr lang="en-AU" dirty="0"/>
              <a:t> are shown in below.</a:t>
            </a:r>
          </a:p>
        </p:txBody>
      </p:sp>
      <p:pic>
        <p:nvPicPr>
          <p:cNvPr id="84" name="Screen Shot 2022-03-14 at 07.23.04.png" descr="Screen Shot 2022-03-14 at 07.23.04.png"/>
          <p:cNvPicPr>
            <a:picLocks noChangeAspect="1"/>
          </p:cNvPicPr>
          <p:nvPr/>
        </p:nvPicPr>
        <p:blipFill>
          <a:blip r:embed="rId2"/>
          <a:srcRect l="8953" t="20374" r="10018" b="30664"/>
          <a:stretch>
            <a:fillRect/>
          </a:stretch>
        </p:blipFill>
        <p:spPr>
          <a:xfrm>
            <a:off x="2326904" y="6531890"/>
            <a:ext cx="19196443" cy="7249721"/>
          </a:xfrm>
          <a:prstGeom prst="rect">
            <a:avLst/>
          </a:prstGeom>
          <a:ln w="12700">
            <a:miter lim="400000"/>
          </a:ln>
        </p:spPr>
      </p:pic>
      <p:sp>
        <p:nvSpPr>
          <p:cNvPr id="85" name="Rectangle"/>
          <p:cNvSpPr/>
          <p:nvPr/>
        </p:nvSpPr>
        <p:spPr>
          <a:xfrm>
            <a:off x="12552040" y="8298160"/>
            <a:ext cx="1270002" cy="565485"/>
          </a:xfrm>
          <a:prstGeom prst="rect">
            <a:avLst/>
          </a:prstGeom>
          <a:solidFill>
            <a:schemeClr val="accent2">
              <a:alpha val="27178"/>
            </a:schemeClr>
          </a:solidFill>
          <a:ln w="50800">
            <a:solidFill>
              <a:srgbClr val="8C3A38">
                <a:alpha val="27178"/>
              </a:srgbClr>
            </a:solidFill>
            <a:miter lim="400000"/>
          </a:ln>
        </p:spPr>
        <p:txBody>
          <a:bodyPr lIns="0" tIns="0" rIns="0" bIns="0"/>
          <a:lstStyle/>
          <a:p>
            <a:pPr>
              <a:defRPr>
                <a:solidFill>
                  <a:srgbClr val="FFFFFF"/>
                </a:solidFill>
              </a:defRPr>
            </a:pPr>
            <a:endParaRPr/>
          </a:p>
        </p:txBody>
      </p:sp>
      <p:sp>
        <p:nvSpPr>
          <p:cNvPr id="2" name="Rectangle 9">
            <a:extLst>
              <a:ext uri="{FF2B5EF4-FFF2-40B4-BE49-F238E27FC236}">
                <a16:creationId xmlns:a16="http://schemas.microsoft.com/office/drawing/2014/main" id="{5570E106-64CE-6CF5-D32E-0D591CB4F7B2}"/>
              </a:ext>
            </a:extLst>
          </p:cNvPr>
          <p:cNvSpPr txBox="1">
            <a:spLocks noChangeArrowheads="1"/>
          </p:cNvSpPr>
          <p:nvPr/>
        </p:nvSpPr>
        <p:spPr bwMode="auto">
          <a:xfrm>
            <a:off x="12192000" y="6679375"/>
            <a:ext cx="6643767" cy="534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t" anchorCtr="0" compatLnSpc="1">
            <a:prstTxWarp prst="textNoShape">
              <a:avLst/>
            </a:prstTxWarp>
          </a:bodyPr>
          <a:lstStyle>
            <a:lvl1pPr marL="685800" indent="-6858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1pPr>
            <a:lvl2pPr marL="4565650" indent="-410845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2pPr>
            <a:lvl3pPr marL="4762500" indent="-3848100" algn="l" defTabSz="1828800" rtl="0" eaLnBrk="0" fontAlgn="base" hangingPunct="0">
              <a:spcBef>
                <a:spcPts val="1400"/>
              </a:spcBef>
              <a:spcAft>
                <a:spcPct val="0"/>
              </a:spcAft>
              <a:buSzPct val="100000"/>
              <a:buFont typeface="Wingdings" pitchFamily="2" charset="2"/>
              <a:buChar char="§"/>
              <a:defRPr sz="6400" kern="1200">
                <a:solidFill>
                  <a:srgbClr val="000000"/>
                </a:solidFill>
                <a:latin typeface="+mn-lt"/>
                <a:ea typeface="+mn-ea"/>
                <a:cs typeface="+mn-cs"/>
                <a:sym typeface="Calibri" panose="020F0502020204030204" pitchFamily="34" charset="0"/>
              </a:defRPr>
            </a:lvl3pPr>
            <a:lvl4pPr marL="59817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4pPr>
            <a:lvl5pPr marL="64389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onotype Sorts" pitchFamily="2" charset="2"/>
              <a:buNone/>
            </a:pPr>
            <a:r>
              <a:rPr lang="en-US" altLang="en-US" sz="2400"/>
              <a:t>The value returned is a byte as an int type.</a:t>
            </a:r>
            <a:endParaRPr lang="en-US" altLang="en-US" sz="2400"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tream"/>
          <p:cNvSpPr txBox="1">
            <a:spLocks noGrp="1"/>
          </p:cNvSpPr>
          <p:nvPr>
            <p:ph type="title"/>
          </p:nvPr>
        </p:nvSpPr>
        <p:spPr>
          <a:xfrm>
            <a:off x="765750" y="263524"/>
            <a:ext cx="22852500" cy="2022445"/>
          </a:xfrm>
          <a:prstGeom prst="rect">
            <a:avLst/>
          </a:prstGeom>
        </p:spPr>
        <p:txBody>
          <a:bodyPr/>
          <a:lstStyle/>
          <a:p>
            <a:r>
              <a:rPr lang="tr-TR" dirty="0" err="1"/>
              <a:t>Output</a:t>
            </a:r>
            <a:r>
              <a:rPr dirty="0"/>
              <a:t>Stream</a:t>
            </a:r>
          </a:p>
        </p:txBody>
      </p:sp>
      <p:sp>
        <p:nvSpPr>
          <p:cNvPr id="88" name="OutputStream için metotlar aşağıda verilmiştir."/>
          <p:cNvSpPr txBox="1">
            <a:spLocks noGrp="1"/>
          </p:cNvSpPr>
          <p:nvPr>
            <p:ph type="body" idx="1"/>
          </p:nvPr>
        </p:nvSpPr>
        <p:spPr>
          <a:xfrm>
            <a:off x="838230" y="2606681"/>
            <a:ext cx="22707542" cy="9823486"/>
          </a:xfrm>
          <a:prstGeom prst="rect">
            <a:avLst/>
          </a:prstGeom>
        </p:spPr>
        <p:txBody>
          <a:bodyPr/>
          <a:lstStyle/>
          <a:p>
            <a:r>
              <a:rPr lang="en-AU" dirty="0"/>
              <a:t>The methods for </a:t>
            </a:r>
            <a:r>
              <a:rPr lang="en-AU" dirty="0" err="1"/>
              <a:t>OutputStream</a:t>
            </a:r>
            <a:r>
              <a:rPr lang="en-AU" dirty="0"/>
              <a:t> are shown in below.</a:t>
            </a:r>
          </a:p>
        </p:txBody>
      </p:sp>
      <p:pic>
        <p:nvPicPr>
          <p:cNvPr id="89" name="Screen Shot 2022-03-14 at 07.25.40.png" descr="Screen Shot 2022-03-14 at 07.25.40.png"/>
          <p:cNvPicPr>
            <a:picLocks noChangeAspect="1"/>
          </p:cNvPicPr>
          <p:nvPr/>
        </p:nvPicPr>
        <p:blipFill>
          <a:blip r:embed="rId2"/>
          <a:srcRect l="8538" t="20242" r="12457" b="37728"/>
          <a:stretch>
            <a:fillRect/>
          </a:stretch>
        </p:blipFill>
        <p:spPr>
          <a:xfrm>
            <a:off x="1435780" y="4408681"/>
            <a:ext cx="20770929" cy="6905988"/>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tream"/>
          <p:cNvSpPr txBox="1">
            <a:spLocks noGrp="1"/>
          </p:cNvSpPr>
          <p:nvPr>
            <p:ph type="title"/>
          </p:nvPr>
        </p:nvSpPr>
        <p:spPr>
          <a:xfrm>
            <a:off x="765750" y="263524"/>
            <a:ext cx="22852500" cy="2022445"/>
          </a:xfrm>
          <a:prstGeom prst="rect">
            <a:avLst/>
          </a:prstGeom>
        </p:spPr>
        <p:txBody>
          <a:bodyPr/>
          <a:lstStyle/>
          <a:p>
            <a:r>
              <a:t>Stream</a:t>
            </a:r>
          </a:p>
        </p:txBody>
      </p:sp>
      <p:sp>
        <p:nvSpPr>
          <p:cNvPr id="92" name="FileInputStream ile yeni bir dosya oluşturmaya çalıştığınızda java.io.FileNotFoundException oluşabilir.…"/>
          <p:cNvSpPr txBox="1">
            <a:spLocks noGrp="1"/>
          </p:cNvSpPr>
          <p:nvPr>
            <p:ph type="body" idx="1"/>
          </p:nvPr>
        </p:nvSpPr>
        <p:spPr>
          <a:xfrm>
            <a:off x="838230" y="2606681"/>
            <a:ext cx="22707542" cy="9823486"/>
          </a:xfrm>
          <a:prstGeom prst="rect">
            <a:avLst/>
          </a:prstGeom>
        </p:spPr>
        <p:txBody>
          <a:bodyPr/>
          <a:lstStyle/>
          <a:p>
            <a:r>
              <a:rPr lang="en-AU" dirty="0"/>
              <a:t>When you have created a new file with </a:t>
            </a:r>
            <a:r>
              <a:rPr lang="en-AU" dirty="0" err="1"/>
              <a:t>FileInputStream</a:t>
            </a:r>
            <a:r>
              <a:rPr lang="en-AU" dirty="0"/>
              <a:t>, it may be thrown </a:t>
            </a:r>
            <a:r>
              <a:rPr lang="en-AU" dirty="0" err="1">
                <a:solidFill>
                  <a:srgbClr val="009193"/>
                </a:solidFill>
              </a:rPr>
              <a:t>java.io.FileNotFoundException</a:t>
            </a:r>
            <a:r>
              <a:rPr lang="en-AU" dirty="0"/>
              <a:t>.</a:t>
            </a:r>
          </a:p>
          <a:p>
            <a:endParaRPr lang="en-AU" dirty="0"/>
          </a:p>
          <a:p>
            <a:pPr marL="0" lvl="3" indent="558800" defTabSz="457200">
              <a:lnSpc>
                <a:spcPct val="100000"/>
              </a:lnSpc>
              <a:spcBef>
                <a:spcPts val="1200"/>
              </a:spcBef>
              <a:buSzTx/>
              <a:buNone/>
              <a:defRPr sz="3100">
                <a:latin typeface="Courier New"/>
                <a:ea typeface="Courier New"/>
                <a:cs typeface="Courier New"/>
                <a:sym typeface="Courier New"/>
              </a:defRPr>
            </a:pPr>
            <a:r>
              <a:rPr lang="en-AU" dirty="0" err="1"/>
              <a:t>FileInputStream</a:t>
            </a:r>
            <a:r>
              <a:rPr lang="en-AU" dirty="0"/>
              <a:t> input = </a:t>
            </a:r>
            <a:r>
              <a:rPr lang="en-AU" b="1" dirty="0">
                <a:solidFill>
                  <a:srgbClr val="000FD6"/>
                </a:solidFill>
              </a:rPr>
              <a:t>new </a:t>
            </a:r>
            <a:r>
              <a:rPr lang="en-AU" dirty="0" err="1"/>
              <a:t>FileInputStream</a:t>
            </a:r>
            <a:r>
              <a:rPr lang="en-AU" dirty="0"/>
              <a:t>(</a:t>
            </a:r>
            <a:r>
              <a:rPr lang="en-AU" b="1" dirty="0">
                <a:solidFill>
                  <a:srgbClr val="009980"/>
                </a:solidFill>
              </a:rPr>
              <a:t>"</a:t>
            </a:r>
            <a:r>
              <a:rPr lang="en-AU" b="1" dirty="0" err="1">
                <a:solidFill>
                  <a:srgbClr val="009980"/>
                </a:solidFill>
              </a:rPr>
              <a:t>temp.dat</a:t>
            </a:r>
            <a:r>
              <a:rPr lang="en-AU" b="1" dirty="0">
                <a:solidFill>
                  <a:srgbClr val="009980"/>
                </a:solidFill>
              </a:rPr>
              <a:t>"</a:t>
            </a:r>
            <a:r>
              <a:rPr lang="en-AU" dirty="0"/>
              <a:t>); </a:t>
            </a:r>
          </a:p>
          <a:p>
            <a:pPr marL="0" lvl="3" indent="558800" defTabSz="457200">
              <a:lnSpc>
                <a:spcPct val="100000"/>
              </a:lnSpc>
              <a:spcBef>
                <a:spcPts val="0"/>
              </a:spcBef>
              <a:buSzTx/>
              <a:buNone/>
              <a:defRPr sz="3100">
                <a:solidFill>
                  <a:srgbClr val="00B300"/>
                </a:solidFill>
                <a:latin typeface="Courier New"/>
                <a:ea typeface="Courier New"/>
                <a:cs typeface="Courier New"/>
                <a:sym typeface="Courier New"/>
              </a:defRPr>
            </a:pPr>
            <a:r>
              <a:rPr lang="en-AU" dirty="0"/>
              <a:t>// Read values from the file</a:t>
            </a:r>
          </a:p>
          <a:p>
            <a:pPr marL="0" lvl="3" indent="558800" defTabSz="457200">
              <a:lnSpc>
                <a:spcPct val="100000"/>
              </a:lnSpc>
              <a:spcBef>
                <a:spcPts val="0"/>
              </a:spcBef>
              <a:buSzTx/>
              <a:buNone/>
              <a:defRPr sz="3100">
                <a:latin typeface="Courier New"/>
                <a:ea typeface="Courier New"/>
                <a:cs typeface="Courier New"/>
                <a:sym typeface="Courier New"/>
              </a:defRPr>
            </a:pPr>
            <a:endParaRPr lang="en-AU" dirty="0"/>
          </a:p>
          <a:p>
            <a:pPr marL="0" lvl="3" indent="558800" defTabSz="457200">
              <a:lnSpc>
                <a:spcPct val="100000"/>
              </a:lnSpc>
              <a:spcBef>
                <a:spcPts val="1200"/>
              </a:spcBef>
              <a:buSzTx/>
              <a:buNone/>
              <a:defRPr sz="3100" b="1">
                <a:solidFill>
                  <a:srgbClr val="000FD6"/>
                </a:solidFill>
                <a:latin typeface="Courier New"/>
                <a:ea typeface="Courier New"/>
                <a:cs typeface="Courier New"/>
                <a:sym typeface="Courier New"/>
              </a:defRPr>
            </a:pPr>
            <a:r>
              <a:rPr lang="en-AU" dirty="0"/>
              <a:t>int </a:t>
            </a:r>
            <a:r>
              <a:rPr lang="en-AU" b="0" dirty="0">
                <a:solidFill>
                  <a:srgbClr val="000000"/>
                </a:solidFill>
              </a:rPr>
              <a:t>value; </a:t>
            </a:r>
            <a:br>
              <a:rPr lang="en-AU" b="0" dirty="0">
                <a:solidFill>
                  <a:srgbClr val="000000"/>
                </a:solidFill>
              </a:rPr>
            </a:br>
            <a:endParaRPr lang="en-AU" b="0" dirty="0">
              <a:solidFill>
                <a:srgbClr val="000000"/>
              </a:solidFill>
            </a:endParaRPr>
          </a:p>
          <a:p>
            <a:pPr marL="0" lvl="3" indent="558800" defTabSz="457200">
              <a:lnSpc>
                <a:spcPct val="100000"/>
              </a:lnSpc>
              <a:spcBef>
                <a:spcPts val="1200"/>
              </a:spcBef>
              <a:buSzTx/>
              <a:buNone/>
              <a:defRPr sz="3100" b="1">
                <a:solidFill>
                  <a:srgbClr val="000FD6"/>
                </a:solidFill>
                <a:latin typeface="Courier New"/>
                <a:ea typeface="Courier New"/>
                <a:cs typeface="Courier New"/>
                <a:sym typeface="Courier New"/>
              </a:defRPr>
            </a:pPr>
            <a:r>
              <a:rPr lang="en-AU" dirty="0"/>
              <a:t>while </a:t>
            </a:r>
            <a:r>
              <a:rPr lang="en-AU" b="0" dirty="0">
                <a:solidFill>
                  <a:srgbClr val="000000"/>
                </a:solidFill>
              </a:rPr>
              <a:t>((value = </a:t>
            </a:r>
            <a:r>
              <a:rPr lang="en-AU" b="0" dirty="0" err="1">
                <a:solidFill>
                  <a:srgbClr val="000000"/>
                </a:solidFill>
              </a:rPr>
              <a:t>input.read</a:t>
            </a:r>
            <a:r>
              <a:rPr lang="en-AU" b="0" dirty="0">
                <a:solidFill>
                  <a:srgbClr val="000000"/>
                </a:solidFill>
              </a:rPr>
              <a:t>()) != </a:t>
            </a:r>
            <a:r>
              <a:rPr lang="en-AU" dirty="0">
                <a:solidFill>
                  <a:srgbClr val="009980"/>
                </a:solidFill>
              </a:rPr>
              <a:t>−1</a:t>
            </a:r>
            <a:r>
              <a:rPr lang="en-AU" b="0" dirty="0">
                <a:solidFill>
                  <a:srgbClr val="000000"/>
                </a:solidFill>
              </a:rPr>
              <a:t>) </a:t>
            </a:r>
            <a:br>
              <a:rPr lang="en-AU" b="0" dirty="0">
                <a:solidFill>
                  <a:srgbClr val="000000"/>
                </a:solidFill>
              </a:rPr>
            </a:br>
            <a:endParaRPr lang="en-AU" b="0" dirty="0">
              <a:solidFill>
                <a:srgbClr val="000000"/>
              </a:solidFill>
            </a:endParaRPr>
          </a:p>
          <a:p>
            <a:pPr marL="0" lvl="4" indent="698500" defTabSz="457200">
              <a:lnSpc>
                <a:spcPct val="100000"/>
              </a:lnSpc>
              <a:spcBef>
                <a:spcPts val="1200"/>
              </a:spcBef>
              <a:buSzTx/>
              <a:buNone/>
              <a:defRPr sz="3100">
                <a:latin typeface="Courier New"/>
                <a:ea typeface="Courier New"/>
                <a:cs typeface="Courier New"/>
                <a:sym typeface="Courier New"/>
              </a:defRPr>
            </a:pPr>
            <a:r>
              <a:rPr lang="en-AU" dirty="0"/>
              <a:t> </a:t>
            </a:r>
            <a:r>
              <a:rPr lang="en-AU" dirty="0" err="1"/>
              <a:t>System.out.print</a:t>
            </a:r>
            <a:r>
              <a:rPr lang="en-AU" dirty="0"/>
              <a:t>(value + </a:t>
            </a:r>
            <a:r>
              <a:rPr lang="en-AU" b="1" dirty="0">
                <a:solidFill>
                  <a:srgbClr val="009980"/>
                </a:solidFill>
              </a:rPr>
              <a:t>" "</a:t>
            </a:r>
            <a:r>
              <a:rPr lang="en-AU" dirty="0"/>
              <a:t>); </a:t>
            </a:r>
            <a:br>
              <a:rPr lang="en-AU" dirty="0"/>
            </a:br>
            <a:endParaRPr lang="en-AU" dirty="0"/>
          </a:p>
        </p:txBody>
      </p:sp>
      <p:grpSp>
        <p:nvGrpSpPr>
          <p:cNvPr id="95" name="Group">
            <a:hlinkClick r:id="rId2"/>
          </p:cNvPr>
          <p:cNvGrpSpPr/>
          <p:nvPr/>
        </p:nvGrpSpPr>
        <p:grpSpPr>
          <a:xfrm>
            <a:off x="17282923" y="9525073"/>
            <a:ext cx="2324102" cy="381002"/>
            <a:chOff x="0" y="0"/>
            <a:chExt cx="2324100" cy="381001"/>
          </a:xfrm>
        </p:grpSpPr>
        <p:sp>
          <p:nvSpPr>
            <p:cNvPr id="93" name="Rectangle"/>
            <p:cNvSpPr/>
            <p:nvPr/>
          </p:nvSpPr>
          <p:spPr>
            <a:xfrm>
              <a:off x="0" y="-1"/>
              <a:ext cx="2324101" cy="381003"/>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94" name="TestFileStream"/>
            <p:cNvSpPr txBox="1"/>
            <p:nvPr/>
          </p:nvSpPr>
          <p:spPr>
            <a:xfrm>
              <a:off x="45719" y="0"/>
              <a:ext cx="2232663" cy="3752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defTabSz="914400">
                <a:defRPr sz="2000"/>
              </a:lvl1pPr>
            </a:lstStyle>
            <a:p>
              <a:r>
                <a:t>TestFileStream</a:t>
              </a:r>
            </a:p>
          </p:txBody>
        </p:sp>
      </p:grpSp>
      <p:grpSp>
        <p:nvGrpSpPr>
          <p:cNvPr id="103" name="Group"/>
          <p:cNvGrpSpPr/>
          <p:nvPr/>
        </p:nvGrpSpPr>
        <p:grpSpPr>
          <a:xfrm>
            <a:off x="19708621" y="9525071"/>
            <a:ext cx="698504" cy="381004"/>
            <a:chOff x="-1" y="-1"/>
            <a:chExt cx="698503" cy="381002"/>
          </a:xfrm>
        </p:grpSpPr>
        <p:grpSp>
          <p:nvGrpSpPr>
            <p:cNvPr id="101" name="Group"/>
            <p:cNvGrpSpPr/>
            <p:nvPr/>
          </p:nvGrpSpPr>
          <p:grpSpPr>
            <a:xfrm>
              <a:off x="-2" y="-2"/>
              <a:ext cx="698504" cy="381003"/>
              <a:chOff x="0" y="0"/>
              <a:chExt cx="698503" cy="381002"/>
            </a:xfrm>
          </p:grpSpPr>
          <p:sp>
            <p:nvSpPr>
              <p:cNvPr id="96" name="Rectangle"/>
              <p:cNvSpPr/>
              <p:nvPr/>
            </p:nvSpPr>
            <p:spPr>
              <a:xfrm>
                <a:off x="0" y="0"/>
                <a:ext cx="698502" cy="381002"/>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0" tIns="0" rIns="0" bIns="0" numCol="1" anchor="ctr">
                <a:noAutofit/>
              </a:bodyPr>
              <a:lstStyle/>
              <a:p>
                <a:pPr algn="ctr" defTabSz="914400">
                  <a:defRPr sz="1800"/>
                </a:pPr>
                <a:endParaRPr/>
              </a:p>
            </p:txBody>
          </p:sp>
          <p:sp>
            <p:nvSpPr>
              <p:cNvPr id="97" name="Shape"/>
              <p:cNvSpPr/>
              <p:nvPr/>
            </p:nvSpPr>
            <p:spPr>
              <a:xfrm>
                <a:off x="0" y="-1"/>
                <a:ext cx="698503" cy="238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6" y="21600"/>
                    </a:lnTo>
                    <a:lnTo>
                      <a:pt x="20864" y="21600"/>
                    </a:lnTo>
                    <a:lnTo>
                      <a:pt x="21600" y="0"/>
                    </a:lnTo>
                    <a:close/>
                  </a:path>
                </a:pathLst>
              </a:custGeom>
              <a:solidFill>
                <a:srgbClr val="60B4C8"/>
              </a:solidFill>
              <a:ln w="12700" cap="flat">
                <a:noFill/>
                <a:miter lim="400000"/>
              </a:ln>
              <a:effectLst/>
            </p:spPr>
            <p:txBody>
              <a:bodyPr wrap="square" lIns="0" tIns="0" rIns="0" bIns="0" numCol="1" anchor="ctr">
                <a:noAutofit/>
              </a:bodyPr>
              <a:lstStyle/>
              <a:p>
                <a:pPr algn="ctr" defTabSz="914400">
                  <a:defRPr sz="1800"/>
                </a:pPr>
                <a:endParaRPr/>
              </a:p>
            </p:txBody>
          </p:sp>
          <p:sp>
            <p:nvSpPr>
              <p:cNvPr id="98" name="Shape"/>
              <p:cNvSpPr/>
              <p:nvPr/>
            </p:nvSpPr>
            <p:spPr>
              <a:xfrm>
                <a:off x="-1"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0" tIns="0" rIns="0" bIns="0" numCol="1" anchor="ctr">
                <a:noAutofit/>
              </a:bodyPr>
              <a:lstStyle/>
              <a:p>
                <a:pPr algn="ctr" defTabSz="914400">
                  <a:defRPr sz="1800"/>
                </a:pPr>
                <a:endParaRPr/>
              </a:p>
            </p:txBody>
          </p:sp>
          <p:sp>
            <p:nvSpPr>
              <p:cNvPr id="99" name="Shape"/>
              <p:cNvSpPr/>
              <p:nvPr/>
            </p:nvSpPr>
            <p:spPr>
              <a:xfrm>
                <a:off x="674688"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0" tIns="0" rIns="0" bIns="0" numCol="1" anchor="ctr">
                <a:noAutofit/>
              </a:bodyPr>
              <a:lstStyle/>
              <a:p>
                <a:pPr algn="ctr" defTabSz="914400">
                  <a:defRPr sz="1800"/>
                </a:pPr>
                <a:endParaRPr/>
              </a:p>
            </p:txBody>
          </p:sp>
          <p:sp>
            <p:nvSpPr>
              <p:cNvPr id="100" name="Shape"/>
              <p:cNvSpPr/>
              <p:nvPr/>
            </p:nvSpPr>
            <p:spPr>
              <a:xfrm>
                <a:off x="0" y="357188"/>
                <a:ext cx="698503" cy="238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864" y="0"/>
                    </a:lnTo>
                    <a:lnTo>
                      <a:pt x="736" y="0"/>
                    </a:lnTo>
                    <a:lnTo>
                      <a:pt x="0" y="21600"/>
                    </a:lnTo>
                    <a:close/>
                  </a:path>
                </a:pathLst>
              </a:custGeom>
              <a:solidFill>
                <a:srgbClr val="2D8195"/>
              </a:solidFill>
              <a:ln w="12700" cap="flat">
                <a:noFill/>
                <a:miter lim="400000"/>
              </a:ln>
              <a:effectLst/>
            </p:spPr>
            <p:txBody>
              <a:bodyPr wrap="square" lIns="0" tIns="0" rIns="0" bIns="0" numCol="1" anchor="ctr">
                <a:noAutofit/>
              </a:bodyPr>
              <a:lstStyle/>
              <a:p>
                <a:pPr algn="ctr" defTabSz="914400">
                  <a:defRPr sz="1800"/>
                </a:pPr>
                <a:endParaRPr/>
              </a:p>
            </p:txBody>
          </p:sp>
        </p:grpSp>
        <p:sp>
          <p:nvSpPr>
            <p:cNvPr id="102" name="Run"/>
            <p:cNvSpPr txBox="1"/>
            <p:nvPr/>
          </p:nvSpPr>
          <p:spPr>
            <a:xfrm>
              <a:off x="87499" y="15169"/>
              <a:ext cx="523499" cy="3506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ctr" defTabSz="914400">
                <a:defRPr sz="1800"/>
              </a:lvl1pPr>
            </a:lstStyle>
            <a:p>
              <a:r>
                <a:t>Run</a:t>
              </a:r>
            </a:p>
          </p:txBody>
        </p:sp>
      </p:grpSp>
      <p:pic>
        <p:nvPicPr>
          <p:cNvPr id="104" name="Screen Shot 2022-03-07 at 06.26.54.png" descr="Screen Shot 2022-03-07 at 06.26.54.png"/>
          <p:cNvPicPr>
            <a:picLocks noChangeAspect="1"/>
          </p:cNvPicPr>
          <p:nvPr/>
        </p:nvPicPr>
        <p:blipFill>
          <a:blip r:embed="rId3"/>
          <a:srcRect l="5339" t="21128" r="13372" b="53351"/>
          <a:stretch>
            <a:fillRect/>
          </a:stretch>
        </p:blipFill>
        <p:spPr>
          <a:xfrm>
            <a:off x="5745757" y="10769256"/>
            <a:ext cx="12892417" cy="2529624"/>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tream"/>
          <p:cNvSpPr txBox="1">
            <a:spLocks noGrp="1"/>
          </p:cNvSpPr>
          <p:nvPr>
            <p:ph type="title"/>
          </p:nvPr>
        </p:nvSpPr>
        <p:spPr>
          <a:xfrm>
            <a:off x="765750" y="263524"/>
            <a:ext cx="22852500" cy="2022445"/>
          </a:xfrm>
          <a:prstGeom prst="rect">
            <a:avLst/>
          </a:prstGeom>
        </p:spPr>
        <p:txBody>
          <a:bodyPr/>
          <a:lstStyle/>
          <a:p>
            <a:r>
              <a:rPr lang="tr-TR" dirty="0" err="1"/>
              <a:t>DataInput</a:t>
            </a:r>
            <a:r>
              <a:rPr dirty="0"/>
              <a:t>Stream</a:t>
            </a:r>
          </a:p>
        </p:txBody>
      </p:sp>
      <p:sp>
        <p:nvSpPr>
          <p:cNvPr id="107" name="DataInputStream ile okuduğunuz stream byte bilgileri ilkel veri tiplerine dönüştürebilirsiniz."/>
          <p:cNvSpPr txBox="1">
            <a:spLocks noGrp="1"/>
          </p:cNvSpPr>
          <p:nvPr>
            <p:ph type="body" idx="1"/>
          </p:nvPr>
        </p:nvSpPr>
        <p:spPr>
          <a:xfrm>
            <a:off x="838230" y="2606681"/>
            <a:ext cx="22707542" cy="9823486"/>
          </a:xfrm>
          <a:prstGeom prst="rect">
            <a:avLst/>
          </a:prstGeom>
        </p:spPr>
        <p:txBody>
          <a:bodyPr/>
          <a:lstStyle/>
          <a:p>
            <a:r>
              <a:rPr lang="en-AU" dirty="0" err="1"/>
              <a:t>DataInputStream</a:t>
            </a:r>
            <a:r>
              <a:rPr lang="en-AU" dirty="0"/>
              <a:t> reads bytes from the stream and converts them into appropriate primitive type values or strings. </a:t>
            </a:r>
          </a:p>
          <a:p>
            <a:pPr marL="0" indent="0">
              <a:buNone/>
            </a:pPr>
            <a:endParaRPr lang="en-AU" dirty="0"/>
          </a:p>
        </p:txBody>
      </p:sp>
      <p:pic>
        <p:nvPicPr>
          <p:cNvPr id="108" name="Screen Shot 2022-03-14 at 07.34.52.png" descr="Screen Shot 2022-03-14 at 07.34.52.png"/>
          <p:cNvPicPr>
            <a:picLocks noChangeAspect="1"/>
          </p:cNvPicPr>
          <p:nvPr/>
        </p:nvPicPr>
        <p:blipFill>
          <a:blip r:embed="rId2"/>
          <a:srcRect l="18318" t="33654" r="10642" b="16945"/>
          <a:stretch>
            <a:fillRect/>
          </a:stretch>
        </p:blipFill>
        <p:spPr>
          <a:xfrm>
            <a:off x="4329905" y="5605865"/>
            <a:ext cx="15724048" cy="683393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tream"/>
          <p:cNvSpPr txBox="1">
            <a:spLocks noGrp="1"/>
          </p:cNvSpPr>
          <p:nvPr>
            <p:ph type="title"/>
          </p:nvPr>
        </p:nvSpPr>
        <p:spPr>
          <a:xfrm>
            <a:off x="765750" y="263524"/>
            <a:ext cx="22852500" cy="2022445"/>
          </a:xfrm>
          <a:prstGeom prst="rect">
            <a:avLst/>
          </a:prstGeom>
        </p:spPr>
        <p:txBody>
          <a:bodyPr/>
          <a:lstStyle/>
          <a:p>
            <a:r>
              <a:rPr lang="tr-TR" dirty="0" err="1"/>
              <a:t>DataOutput</a:t>
            </a:r>
            <a:r>
              <a:rPr dirty="0"/>
              <a:t>Stream</a:t>
            </a:r>
          </a:p>
        </p:txBody>
      </p:sp>
      <p:sp>
        <p:nvSpPr>
          <p:cNvPr id="111" name="DataOutputStream ile ilkel verilerinizi yazabilirsiniz."/>
          <p:cNvSpPr txBox="1">
            <a:spLocks noGrp="1"/>
          </p:cNvSpPr>
          <p:nvPr>
            <p:ph type="body" idx="1"/>
          </p:nvPr>
        </p:nvSpPr>
        <p:spPr>
          <a:xfrm>
            <a:off x="838230" y="2606681"/>
            <a:ext cx="22707542" cy="9823486"/>
          </a:xfrm>
          <a:prstGeom prst="rect">
            <a:avLst/>
          </a:prstGeom>
        </p:spPr>
        <p:txBody>
          <a:bodyPr/>
          <a:lstStyle/>
          <a:p>
            <a:r>
              <a:rPr lang="en-AU" dirty="0" err="1"/>
              <a:t>DataOutputStream</a:t>
            </a:r>
            <a:r>
              <a:rPr lang="en-AU" dirty="0"/>
              <a:t> converts primitive type values or strings into bytes and output the bytes to the stream.</a:t>
            </a:r>
          </a:p>
          <a:p>
            <a:pPr marL="0" indent="0">
              <a:buNone/>
            </a:pPr>
            <a:endParaRPr lang="en-AU" dirty="0"/>
          </a:p>
        </p:txBody>
      </p:sp>
      <p:pic>
        <p:nvPicPr>
          <p:cNvPr id="112" name="Screen Shot 2022-03-14 at 07.37.01.png" descr="Screen Shot 2022-03-14 at 07.37.01.png"/>
          <p:cNvPicPr>
            <a:picLocks noChangeAspect="1"/>
          </p:cNvPicPr>
          <p:nvPr/>
        </p:nvPicPr>
        <p:blipFill>
          <a:blip r:embed="rId2"/>
          <a:srcRect l="18109" t="20583" b="20583"/>
          <a:stretch>
            <a:fillRect/>
          </a:stretch>
        </p:blipFill>
        <p:spPr>
          <a:xfrm>
            <a:off x="4703960" y="4562001"/>
            <a:ext cx="14976097" cy="672470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tream"/>
          <p:cNvSpPr txBox="1">
            <a:spLocks noGrp="1"/>
          </p:cNvSpPr>
          <p:nvPr>
            <p:ph type="title"/>
          </p:nvPr>
        </p:nvSpPr>
        <p:spPr>
          <a:xfrm>
            <a:off x="765750" y="263524"/>
            <a:ext cx="22852500" cy="2022445"/>
          </a:xfrm>
          <a:prstGeom prst="rect">
            <a:avLst/>
          </a:prstGeom>
        </p:spPr>
        <p:txBody>
          <a:bodyPr/>
          <a:lstStyle/>
          <a:p>
            <a:r>
              <a:t>Stream</a:t>
            </a:r>
          </a:p>
        </p:txBody>
      </p:sp>
      <p:sp>
        <p:nvSpPr>
          <p:cNvPr id="115" name="writeUTF(String s) metodu ile String verilerinizi UTF formatında yazabilirsiniz."/>
          <p:cNvSpPr txBox="1">
            <a:spLocks noGrp="1"/>
          </p:cNvSpPr>
          <p:nvPr>
            <p:ph type="body" idx="1"/>
          </p:nvPr>
        </p:nvSpPr>
        <p:spPr>
          <a:xfrm>
            <a:off x="838230" y="2606681"/>
            <a:ext cx="22707542" cy="9823486"/>
          </a:xfrm>
          <a:prstGeom prst="rect">
            <a:avLst/>
          </a:prstGeom>
        </p:spPr>
        <p:txBody>
          <a:bodyPr/>
          <a:lstStyle/>
          <a:p>
            <a:pPr>
              <a:defRPr>
                <a:solidFill>
                  <a:srgbClr val="FF85FF"/>
                </a:solidFill>
              </a:defRPr>
            </a:pPr>
            <a:r>
              <a:rPr dirty="0" err="1"/>
              <a:t>writeUTF</a:t>
            </a:r>
            <a:r>
              <a:rPr dirty="0"/>
              <a:t>(String s) </a:t>
            </a:r>
            <a:r>
              <a:rPr dirty="0">
                <a:solidFill>
                  <a:srgbClr val="000000"/>
                </a:solidFill>
              </a:rPr>
              <a:t>met</a:t>
            </a:r>
            <a:r>
              <a:rPr lang="tr-TR" dirty="0" err="1">
                <a:solidFill>
                  <a:srgbClr val="000000"/>
                </a:solidFill>
              </a:rPr>
              <a:t>hod</a:t>
            </a:r>
            <a:r>
              <a:rPr lang="tr-TR" dirty="0">
                <a:solidFill>
                  <a:srgbClr val="000000"/>
                </a:solidFill>
              </a:rPr>
              <a:t> </a:t>
            </a:r>
            <a:r>
              <a:rPr lang="tr-TR" dirty="0" err="1">
                <a:solidFill>
                  <a:srgbClr val="000000"/>
                </a:solidFill>
              </a:rPr>
              <a:t>writes</a:t>
            </a:r>
            <a:r>
              <a:rPr lang="tr-TR" dirty="0">
                <a:solidFill>
                  <a:srgbClr val="000000"/>
                </a:solidFill>
              </a:rPr>
              <a:t> </a:t>
            </a:r>
            <a:r>
              <a:rPr lang="tr-TR" dirty="0" err="1">
                <a:solidFill>
                  <a:srgbClr val="000000"/>
                </a:solidFill>
              </a:rPr>
              <a:t>String</a:t>
            </a:r>
            <a:r>
              <a:rPr lang="tr-TR" dirty="0">
                <a:solidFill>
                  <a:srgbClr val="000000"/>
                </a:solidFill>
              </a:rPr>
              <a:t> data in UTF format.</a:t>
            </a:r>
          </a:p>
          <a:p>
            <a:pPr>
              <a:defRPr>
                <a:solidFill>
                  <a:srgbClr val="FF85FF"/>
                </a:solidFill>
              </a:defRPr>
            </a:pPr>
            <a:r>
              <a:rPr lang="tr-TR" dirty="0" err="1">
                <a:solidFill>
                  <a:srgbClr val="000000"/>
                </a:solidFill>
              </a:rPr>
              <a:t>The</a:t>
            </a:r>
            <a:r>
              <a:rPr lang="tr-TR" dirty="0">
                <a:solidFill>
                  <a:srgbClr val="000000"/>
                </a:solidFill>
              </a:rPr>
              <a:t> </a:t>
            </a:r>
            <a:r>
              <a:rPr lang="tr-TR" dirty="0" err="1">
                <a:solidFill>
                  <a:srgbClr val="000000"/>
                </a:solidFill>
              </a:rPr>
              <a:t>writeUTF</a:t>
            </a:r>
            <a:r>
              <a:rPr lang="tr-TR" dirty="0">
                <a:solidFill>
                  <a:srgbClr val="000000"/>
                </a:solidFill>
              </a:rPr>
              <a:t>(</a:t>
            </a:r>
            <a:r>
              <a:rPr lang="tr-TR" dirty="0" err="1">
                <a:solidFill>
                  <a:srgbClr val="000000"/>
                </a:solidFill>
              </a:rPr>
              <a:t>String</a:t>
            </a:r>
            <a:r>
              <a:rPr lang="tr-TR" dirty="0">
                <a:solidFill>
                  <a:srgbClr val="000000"/>
                </a:solidFill>
              </a:rPr>
              <a:t> s) </a:t>
            </a:r>
            <a:r>
              <a:rPr lang="tr-TR" dirty="0" err="1">
                <a:solidFill>
                  <a:srgbClr val="000000"/>
                </a:solidFill>
              </a:rPr>
              <a:t>method</a:t>
            </a:r>
            <a:r>
              <a:rPr lang="tr-TR" dirty="0">
                <a:solidFill>
                  <a:srgbClr val="000000"/>
                </a:solidFill>
              </a:rPr>
              <a:t> </a:t>
            </a:r>
            <a:r>
              <a:rPr lang="tr-TR" dirty="0" err="1">
                <a:solidFill>
                  <a:srgbClr val="000000"/>
                </a:solidFill>
              </a:rPr>
              <a:t>writes</a:t>
            </a:r>
            <a:r>
              <a:rPr lang="tr-TR" dirty="0">
                <a:solidFill>
                  <a:srgbClr val="000000"/>
                </a:solidFill>
              </a:rPr>
              <a:t> a </a:t>
            </a:r>
            <a:r>
              <a:rPr lang="tr-TR" dirty="0" err="1">
                <a:solidFill>
                  <a:srgbClr val="000000"/>
                </a:solidFill>
              </a:rPr>
              <a:t>string</a:t>
            </a:r>
            <a:r>
              <a:rPr lang="tr-TR" dirty="0">
                <a:solidFill>
                  <a:srgbClr val="000000"/>
                </a:solidFill>
              </a:rPr>
              <a:t> </a:t>
            </a:r>
            <a:r>
              <a:rPr lang="tr-TR" dirty="0" err="1">
                <a:solidFill>
                  <a:srgbClr val="000000"/>
                </a:solidFill>
              </a:rPr>
              <a:t>using</a:t>
            </a:r>
            <a:r>
              <a:rPr lang="tr-TR" dirty="0">
                <a:solidFill>
                  <a:srgbClr val="000000"/>
                </a:solidFill>
              </a:rPr>
              <a:t> </a:t>
            </a:r>
            <a:r>
              <a:rPr lang="tr-TR" dirty="0" err="1">
                <a:solidFill>
                  <a:srgbClr val="000000"/>
                </a:solidFill>
              </a:rPr>
              <a:t>the</a:t>
            </a:r>
            <a:r>
              <a:rPr lang="tr-TR" dirty="0">
                <a:solidFill>
                  <a:srgbClr val="000000"/>
                </a:solidFill>
              </a:rPr>
              <a:t> UTF </a:t>
            </a:r>
            <a:r>
              <a:rPr lang="tr-TR" dirty="0" err="1">
                <a:solidFill>
                  <a:srgbClr val="000000"/>
                </a:solidFill>
              </a:rPr>
              <a:t>coding</a:t>
            </a:r>
            <a:r>
              <a:rPr lang="tr-TR" dirty="0">
                <a:solidFill>
                  <a:srgbClr val="000000"/>
                </a:solidFill>
              </a:rPr>
              <a:t> </a:t>
            </a:r>
            <a:r>
              <a:rPr lang="tr-TR" dirty="0" err="1">
                <a:solidFill>
                  <a:srgbClr val="000000"/>
                </a:solidFill>
              </a:rPr>
              <a:t>scheme</a:t>
            </a:r>
            <a:r>
              <a:rPr lang="tr-TR" dirty="0">
                <a:solidFill>
                  <a:srgbClr val="000000"/>
                </a:solidFill>
              </a:rPr>
              <a:t>. UTF is </a:t>
            </a:r>
            <a:r>
              <a:rPr lang="tr-TR" dirty="0" err="1">
                <a:solidFill>
                  <a:srgbClr val="000000"/>
                </a:solidFill>
              </a:rPr>
              <a:t>efficient</a:t>
            </a:r>
            <a:r>
              <a:rPr lang="tr-TR" dirty="0">
                <a:solidFill>
                  <a:srgbClr val="000000"/>
                </a:solidFill>
              </a:rPr>
              <a:t> </a:t>
            </a:r>
            <a:r>
              <a:rPr lang="tr-TR" dirty="0" err="1">
                <a:solidFill>
                  <a:srgbClr val="000000"/>
                </a:solidFill>
              </a:rPr>
              <a:t>for</a:t>
            </a:r>
            <a:r>
              <a:rPr lang="tr-TR" dirty="0">
                <a:solidFill>
                  <a:srgbClr val="000000"/>
                </a:solidFill>
              </a:rPr>
              <a:t> </a:t>
            </a:r>
            <a:r>
              <a:rPr lang="tr-TR" dirty="0" err="1">
                <a:solidFill>
                  <a:srgbClr val="000000"/>
                </a:solidFill>
              </a:rPr>
              <a:t>compressing</a:t>
            </a:r>
            <a:r>
              <a:rPr lang="tr-TR" dirty="0">
                <a:solidFill>
                  <a:srgbClr val="000000"/>
                </a:solidFill>
              </a:rPr>
              <a:t> a </a:t>
            </a:r>
            <a:r>
              <a:rPr lang="tr-TR" dirty="0" err="1">
                <a:solidFill>
                  <a:srgbClr val="000000"/>
                </a:solidFill>
              </a:rPr>
              <a:t>string</a:t>
            </a:r>
            <a:r>
              <a:rPr lang="tr-TR" dirty="0">
                <a:solidFill>
                  <a:srgbClr val="000000"/>
                </a:solidFill>
              </a:rPr>
              <a:t> </a:t>
            </a:r>
            <a:r>
              <a:rPr lang="tr-TR" dirty="0" err="1">
                <a:solidFill>
                  <a:srgbClr val="000000"/>
                </a:solidFill>
              </a:rPr>
              <a:t>with</a:t>
            </a:r>
            <a:r>
              <a:rPr lang="tr-TR" dirty="0">
                <a:solidFill>
                  <a:srgbClr val="000000"/>
                </a:solidFill>
              </a:rPr>
              <a:t> Unicode </a:t>
            </a:r>
            <a:r>
              <a:rPr lang="tr-TR" dirty="0" err="1">
                <a:solidFill>
                  <a:srgbClr val="000000"/>
                </a:solidFill>
              </a:rPr>
              <a:t>characters</a:t>
            </a:r>
            <a:r>
              <a:rPr lang="tr-TR" dirty="0">
                <a:solidFill>
                  <a:srgbClr val="000000"/>
                </a:solidFill>
              </a:rPr>
              <a:t>.</a:t>
            </a:r>
          </a:p>
          <a:p>
            <a:pPr>
              <a:defRPr>
                <a:solidFill>
                  <a:srgbClr val="FF85FF"/>
                </a:solidFill>
              </a:defRPr>
            </a:pPr>
            <a:endParaRPr lang="tr-TR" dirty="0">
              <a:solidFill>
                <a:srgbClr val="000000"/>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tream"/>
          <p:cNvSpPr txBox="1">
            <a:spLocks noGrp="1"/>
          </p:cNvSpPr>
          <p:nvPr>
            <p:ph type="title"/>
          </p:nvPr>
        </p:nvSpPr>
        <p:spPr>
          <a:xfrm>
            <a:off x="765750" y="263524"/>
            <a:ext cx="22852500" cy="2022445"/>
          </a:xfrm>
          <a:prstGeom prst="rect">
            <a:avLst/>
          </a:prstGeom>
        </p:spPr>
        <p:txBody>
          <a:bodyPr/>
          <a:lstStyle/>
          <a:p>
            <a:r>
              <a:t>Stream</a:t>
            </a:r>
          </a:p>
        </p:txBody>
      </p:sp>
      <p:sp>
        <p:nvSpPr>
          <p:cNvPr id="118" name="import java.io.*;…"/>
          <p:cNvSpPr txBox="1">
            <a:spLocks noGrp="1"/>
          </p:cNvSpPr>
          <p:nvPr>
            <p:ph type="body" idx="1"/>
          </p:nvPr>
        </p:nvSpPr>
        <p:spPr>
          <a:xfrm>
            <a:off x="838230" y="2606681"/>
            <a:ext cx="22707542" cy="9823486"/>
          </a:xfrm>
          <a:prstGeom prst="rect">
            <a:avLst/>
          </a:prstGeom>
        </p:spPr>
        <p:txBody>
          <a:bodyPr>
            <a:normAutofit lnSpcReduction="10000"/>
          </a:bodyPr>
          <a:lstStyle/>
          <a:p>
            <a:pPr marL="0" indent="0" defTabSz="457200">
              <a:lnSpc>
                <a:spcPct val="100000"/>
              </a:lnSpc>
              <a:spcBef>
                <a:spcPts val="0"/>
              </a:spcBef>
              <a:buSzTx/>
              <a:buNone/>
              <a:defRPr sz="2300" b="1">
                <a:solidFill>
                  <a:srgbClr val="931A68"/>
                </a:solidFill>
                <a:latin typeface="Courier New"/>
                <a:ea typeface="Courier New"/>
                <a:cs typeface="Courier New"/>
                <a:sym typeface="Courier New"/>
              </a:defRPr>
            </a:pPr>
            <a:r>
              <a:t>import</a:t>
            </a:r>
            <a:r>
              <a:rPr b="0">
                <a:solidFill>
                  <a:srgbClr val="000000"/>
                </a:solidFill>
              </a:rPr>
              <a:t> java.io.*;</a:t>
            </a:r>
          </a:p>
          <a:p>
            <a:pPr marL="0" indent="0" defTabSz="457200">
              <a:lnSpc>
                <a:spcPct val="100000"/>
              </a:lnSpc>
              <a:spcBef>
                <a:spcPts val="0"/>
              </a:spcBef>
              <a:buSzTx/>
              <a:buNone/>
              <a:defRPr sz="2300">
                <a:latin typeface="Courier New"/>
                <a:ea typeface="Courier New"/>
                <a:cs typeface="Courier New"/>
                <a:sym typeface="Courier New"/>
              </a:defRPr>
            </a:pPr>
            <a:endParaRPr b="0">
              <a:solidFill>
                <a:srgbClr val="000000"/>
              </a:solidFill>
            </a:endParaRPr>
          </a:p>
          <a:p>
            <a:pPr marL="0" indent="0" defTabSz="457200">
              <a:lnSpc>
                <a:spcPct val="100000"/>
              </a:lnSpc>
              <a:spcBef>
                <a:spcPts val="0"/>
              </a:spcBef>
              <a:buSzTx/>
              <a:buNone/>
              <a:defRPr sz="2300" b="1">
                <a:solidFill>
                  <a:srgbClr val="931A68"/>
                </a:solidFill>
                <a:latin typeface="Courier New"/>
                <a:ea typeface="Courier New"/>
                <a:cs typeface="Courier New"/>
                <a:sym typeface="Courier New"/>
              </a:defRPr>
            </a:pPr>
            <a:r>
              <a:t>public</a:t>
            </a:r>
            <a:r>
              <a:rPr b="0">
                <a:solidFill>
                  <a:srgbClr val="000000"/>
                </a:solidFill>
              </a:rPr>
              <a:t> </a:t>
            </a:r>
            <a:r>
              <a:t>class</a:t>
            </a:r>
            <a:r>
              <a:rPr b="0">
                <a:solidFill>
                  <a:srgbClr val="000000"/>
                </a:solidFill>
              </a:rPr>
              <a:t> Test {</a:t>
            </a:r>
          </a:p>
          <a:p>
            <a:pPr marL="0" indent="0" defTabSz="457200">
              <a:lnSpc>
                <a:spcPct val="100000"/>
              </a:lnSpc>
              <a:spcBef>
                <a:spcPts val="0"/>
              </a:spcBef>
              <a:buSzTx/>
              <a:buNone/>
              <a:defRPr sz="2300">
                <a:latin typeface="Courier New"/>
                <a:ea typeface="Courier New"/>
                <a:cs typeface="Courier New"/>
                <a:sym typeface="Courier New"/>
              </a:defRPr>
            </a:pPr>
            <a:r>
              <a:t>  </a:t>
            </a:r>
            <a:r>
              <a:rPr b="1">
                <a:solidFill>
                  <a:srgbClr val="931A68"/>
                </a:solidFill>
              </a:rPr>
              <a:t>public</a:t>
            </a:r>
            <a:r>
              <a:t> </a:t>
            </a:r>
            <a:r>
              <a:rPr b="1">
                <a:solidFill>
                  <a:srgbClr val="931A68"/>
                </a:solidFill>
              </a:rPr>
              <a:t>static</a:t>
            </a:r>
            <a:r>
              <a:t> </a:t>
            </a:r>
            <a:r>
              <a:rPr b="1">
                <a:solidFill>
                  <a:srgbClr val="931A68"/>
                </a:solidFill>
              </a:rPr>
              <a:t>void</a:t>
            </a:r>
            <a:r>
              <a:t> main(String[] </a:t>
            </a:r>
            <a:r>
              <a:rPr>
                <a:solidFill>
                  <a:srgbClr val="7E504F"/>
                </a:solidFill>
              </a:rPr>
              <a:t>args</a:t>
            </a:r>
            <a:r>
              <a:t>) </a:t>
            </a:r>
            <a:r>
              <a:rPr b="1">
                <a:solidFill>
                  <a:srgbClr val="931A68"/>
                </a:solidFill>
              </a:rPr>
              <a:t>throws</a:t>
            </a:r>
            <a:r>
              <a:t> IOException {</a:t>
            </a:r>
          </a:p>
          <a:p>
            <a:pPr marL="0" indent="0" defTabSz="457200">
              <a:lnSpc>
                <a:spcPct val="100000"/>
              </a:lnSpc>
              <a:spcBef>
                <a:spcPts val="0"/>
              </a:spcBef>
              <a:buSzTx/>
              <a:buNone/>
              <a:defRPr sz="2300">
                <a:latin typeface="Courier New"/>
                <a:ea typeface="Courier New"/>
                <a:cs typeface="Courier New"/>
                <a:sym typeface="Courier New"/>
              </a:defRPr>
            </a:pPr>
            <a:r>
              <a:t>    </a:t>
            </a:r>
            <a:r>
              <a:rPr b="1">
                <a:solidFill>
                  <a:srgbClr val="931A68"/>
                </a:solidFill>
              </a:rPr>
              <a:t>try</a:t>
            </a:r>
            <a:r>
              <a:t> ( </a:t>
            </a:r>
            <a:r>
              <a:rPr>
                <a:solidFill>
                  <a:srgbClr val="4E9072"/>
                </a:solidFill>
              </a:rPr>
              <a:t>// Create an output stream for file temp.dat</a:t>
            </a:r>
          </a:p>
          <a:p>
            <a:pPr marL="0" indent="0" defTabSz="457200">
              <a:lnSpc>
                <a:spcPct val="100000"/>
              </a:lnSpc>
              <a:spcBef>
                <a:spcPts val="0"/>
              </a:spcBef>
              <a:buSzTx/>
              <a:buNone/>
              <a:defRPr sz="2300">
                <a:latin typeface="Courier New"/>
                <a:ea typeface="Courier New"/>
                <a:cs typeface="Courier New"/>
                <a:sym typeface="Courier New"/>
              </a:defRPr>
            </a:pPr>
            <a:r>
              <a:t>      DataOutputStream </a:t>
            </a:r>
            <a:r>
              <a:rPr>
                <a:solidFill>
                  <a:srgbClr val="7E504F"/>
                </a:solidFill>
              </a:rPr>
              <a:t>output</a:t>
            </a:r>
            <a:r>
              <a:t> =</a:t>
            </a:r>
          </a:p>
          <a:p>
            <a:pPr marL="0" indent="0" defTabSz="457200">
              <a:lnSpc>
                <a:spcPct val="100000"/>
              </a:lnSpc>
              <a:spcBef>
                <a:spcPts val="0"/>
              </a:spcBef>
              <a:buSzTx/>
              <a:buNone/>
              <a:defRPr sz="2300">
                <a:latin typeface="Courier New"/>
                <a:ea typeface="Courier New"/>
                <a:cs typeface="Courier New"/>
                <a:sym typeface="Courier New"/>
              </a:defRPr>
            </a:pPr>
            <a:r>
              <a:t>        </a:t>
            </a:r>
            <a:r>
              <a:rPr b="1">
                <a:solidFill>
                  <a:srgbClr val="931A68"/>
                </a:solidFill>
              </a:rPr>
              <a:t>new</a:t>
            </a:r>
            <a:r>
              <a:t> DataOutputStream(</a:t>
            </a:r>
            <a:r>
              <a:rPr b="1">
                <a:solidFill>
                  <a:srgbClr val="931A68"/>
                </a:solidFill>
              </a:rPr>
              <a:t>new</a:t>
            </a:r>
            <a:r>
              <a:t> FileOutputStream(</a:t>
            </a:r>
            <a:r>
              <a:rPr>
                <a:solidFill>
                  <a:srgbClr val="3933FF"/>
                </a:solidFill>
              </a:rPr>
              <a:t>"temp.dat"</a:t>
            </a:r>
            <a:r>
              <a:t>));</a:t>
            </a:r>
          </a:p>
          <a:p>
            <a:pPr marL="0" indent="0" defTabSz="457200">
              <a:lnSpc>
                <a:spcPct val="100000"/>
              </a:lnSpc>
              <a:spcBef>
                <a:spcPts val="0"/>
              </a:spcBef>
              <a:buSzTx/>
              <a:buNone/>
              <a:defRPr sz="2300">
                <a:latin typeface="Courier New"/>
                <a:ea typeface="Courier New"/>
                <a:cs typeface="Courier New"/>
                <a:sym typeface="Courier New"/>
              </a:defRPr>
            </a:pPr>
            <a:r>
              <a:t>    ) {</a:t>
            </a:r>
          </a:p>
          <a:p>
            <a:pPr marL="0" indent="0" defTabSz="457200">
              <a:lnSpc>
                <a:spcPct val="100000"/>
              </a:lnSpc>
              <a:spcBef>
                <a:spcPts val="0"/>
              </a:spcBef>
              <a:buSzTx/>
              <a:buNone/>
              <a:defRPr sz="2300">
                <a:latin typeface="Courier New"/>
                <a:ea typeface="Courier New"/>
                <a:cs typeface="Courier New"/>
                <a:sym typeface="Courier New"/>
              </a:defRPr>
            </a:pPr>
            <a:r>
              <a:t>      </a:t>
            </a:r>
            <a:r>
              <a:rPr>
                <a:solidFill>
                  <a:srgbClr val="4E9072"/>
                </a:solidFill>
              </a:rPr>
              <a:t>// Write student test scores to the file</a:t>
            </a:r>
          </a:p>
          <a:p>
            <a:pPr marL="0" indent="0" defTabSz="457200">
              <a:lnSpc>
                <a:spcPct val="100000"/>
              </a:lnSpc>
              <a:spcBef>
                <a:spcPts val="0"/>
              </a:spcBef>
              <a:buSzTx/>
              <a:buNone/>
              <a:defRPr sz="2300">
                <a:latin typeface="Courier New"/>
                <a:ea typeface="Courier New"/>
                <a:cs typeface="Courier New"/>
                <a:sym typeface="Courier New"/>
              </a:defRPr>
            </a:pPr>
            <a:r>
              <a:t>      </a:t>
            </a:r>
            <a:r>
              <a:rPr>
                <a:solidFill>
                  <a:srgbClr val="7E504F"/>
                </a:solidFill>
              </a:rPr>
              <a:t>output</a:t>
            </a:r>
            <a:r>
              <a:t>.writeUTF(</a:t>
            </a:r>
            <a:r>
              <a:rPr>
                <a:solidFill>
                  <a:srgbClr val="3933FF"/>
                </a:solidFill>
              </a:rPr>
              <a:t>"John"</a:t>
            </a:r>
            <a:r>
              <a:t>);</a:t>
            </a:r>
          </a:p>
          <a:p>
            <a:pPr marL="0" indent="0" defTabSz="457200">
              <a:lnSpc>
                <a:spcPct val="100000"/>
              </a:lnSpc>
              <a:spcBef>
                <a:spcPts val="0"/>
              </a:spcBef>
              <a:buSzTx/>
              <a:buNone/>
              <a:defRPr sz="2300">
                <a:latin typeface="Courier New"/>
                <a:ea typeface="Courier New"/>
                <a:cs typeface="Courier New"/>
                <a:sym typeface="Courier New"/>
              </a:defRPr>
            </a:pPr>
            <a:r>
              <a:t>      </a:t>
            </a:r>
            <a:r>
              <a:rPr>
                <a:solidFill>
                  <a:srgbClr val="7E504F"/>
                </a:solidFill>
              </a:rPr>
              <a:t>output</a:t>
            </a:r>
            <a:r>
              <a:t>.writeDouble(85.5);</a:t>
            </a:r>
          </a:p>
          <a:p>
            <a:pPr marL="0" indent="0" defTabSz="457200">
              <a:lnSpc>
                <a:spcPct val="100000"/>
              </a:lnSpc>
              <a:spcBef>
                <a:spcPts val="0"/>
              </a:spcBef>
              <a:buSzTx/>
              <a:buNone/>
              <a:defRPr sz="2300">
                <a:latin typeface="Courier New"/>
                <a:ea typeface="Courier New"/>
                <a:cs typeface="Courier New"/>
                <a:sym typeface="Courier New"/>
              </a:defRPr>
            </a:pPr>
            <a:r>
              <a:t>      </a:t>
            </a:r>
            <a:r>
              <a:rPr>
                <a:solidFill>
                  <a:srgbClr val="7E504F"/>
                </a:solidFill>
              </a:rPr>
              <a:t>output</a:t>
            </a:r>
            <a:r>
              <a:t>.writeUTF(</a:t>
            </a:r>
            <a:r>
              <a:rPr>
                <a:solidFill>
                  <a:srgbClr val="3933FF"/>
                </a:solidFill>
              </a:rPr>
              <a:t>"Jim"</a:t>
            </a:r>
            <a:r>
              <a:t>);</a:t>
            </a:r>
          </a:p>
          <a:p>
            <a:pPr marL="0" indent="0" defTabSz="457200">
              <a:lnSpc>
                <a:spcPct val="100000"/>
              </a:lnSpc>
              <a:spcBef>
                <a:spcPts val="0"/>
              </a:spcBef>
              <a:buSzTx/>
              <a:buNone/>
              <a:defRPr sz="2300">
                <a:latin typeface="Courier New"/>
                <a:ea typeface="Courier New"/>
                <a:cs typeface="Courier New"/>
                <a:sym typeface="Courier New"/>
              </a:defRPr>
            </a:pPr>
            <a:r>
              <a:t>      </a:t>
            </a:r>
            <a:r>
              <a:rPr>
                <a:solidFill>
                  <a:srgbClr val="7E504F"/>
                </a:solidFill>
              </a:rPr>
              <a:t>output</a:t>
            </a:r>
            <a:r>
              <a:t>.writeDouble(185.5);</a:t>
            </a:r>
          </a:p>
          <a:p>
            <a:pPr marL="0" indent="0" defTabSz="457200">
              <a:lnSpc>
                <a:spcPct val="100000"/>
              </a:lnSpc>
              <a:spcBef>
                <a:spcPts val="0"/>
              </a:spcBef>
              <a:buSzTx/>
              <a:buNone/>
              <a:defRPr sz="2300">
                <a:latin typeface="Courier New"/>
                <a:ea typeface="Courier New"/>
                <a:cs typeface="Courier New"/>
                <a:sym typeface="Courier New"/>
              </a:defRPr>
            </a:pPr>
            <a:r>
              <a:t>      </a:t>
            </a:r>
            <a:r>
              <a:rPr>
                <a:solidFill>
                  <a:srgbClr val="7E504F"/>
                </a:solidFill>
              </a:rPr>
              <a:t>output</a:t>
            </a:r>
            <a:r>
              <a:t>.writeUTF(</a:t>
            </a:r>
            <a:r>
              <a:rPr>
                <a:solidFill>
                  <a:srgbClr val="3933FF"/>
                </a:solidFill>
              </a:rPr>
              <a:t>"George"</a:t>
            </a:r>
            <a:r>
              <a:t>);</a:t>
            </a:r>
          </a:p>
          <a:p>
            <a:pPr marL="0" indent="0" defTabSz="457200">
              <a:lnSpc>
                <a:spcPct val="100000"/>
              </a:lnSpc>
              <a:spcBef>
                <a:spcPts val="0"/>
              </a:spcBef>
              <a:buSzTx/>
              <a:buNone/>
              <a:defRPr sz="2300">
                <a:latin typeface="Courier New"/>
                <a:ea typeface="Courier New"/>
                <a:cs typeface="Courier New"/>
                <a:sym typeface="Courier New"/>
              </a:defRPr>
            </a:pPr>
            <a:r>
              <a:t>      </a:t>
            </a:r>
            <a:r>
              <a:rPr>
                <a:solidFill>
                  <a:srgbClr val="7E504F"/>
                </a:solidFill>
              </a:rPr>
              <a:t>output</a:t>
            </a:r>
            <a:r>
              <a:t>.writeDouble(105.25);</a:t>
            </a:r>
          </a:p>
          <a:p>
            <a:pPr marL="0" indent="0" defTabSz="457200">
              <a:lnSpc>
                <a:spcPct val="100000"/>
              </a:lnSpc>
              <a:spcBef>
                <a:spcPts val="0"/>
              </a:spcBef>
              <a:buSzTx/>
              <a:buNone/>
              <a:defRPr sz="2300">
                <a:latin typeface="Courier New"/>
                <a:ea typeface="Courier New"/>
                <a:cs typeface="Courier New"/>
                <a:sym typeface="Courier New"/>
              </a:defRPr>
            </a:pPr>
            <a:r>
              <a:t>    }</a:t>
            </a:r>
          </a:p>
          <a:p>
            <a:pPr marL="0" indent="0" defTabSz="457200">
              <a:lnSpc>
                <a:spcPct val="100000"/>
              </a:lnSpc>
              <a:spcBef>
                <a:spcPts val="0"/>
              </a:spcBef>
              <a:buSzTx/>
              <a:buNone/>
              <a:defRPr sz="2300">
                <a:latin typeface="Courier New"/>
                <a:ea typeface="Courier New"/>
                <a:cs typeface="Courier New"/>
                <a:sym typeface="Courier New"/>
              </a:defRPr>
            </a:pPr>
            <a:r>
              <a:t>    </a:t>
            </a:r>
          </a:p>
          <a:p>
            <a:pPr marL="0" indent="0" defTabSz="457200">
              <a:lnSpc>
                <a:spcPct val="100000"/>
              </a:lnSpc>
              <a:spcBef>
                <a:spcPts val="0"/>
              </a:spcBef>
              <a:buSzTx/>
              <a:buNone/>
              <a:defRPr sz="2300">
                <a:latin typeface="Courier New"/>
                <a:ea typeface="Courier New"/>
                <a:cs typeface="Courier New"/>
                <a:sym typeface="Courier New"/>
              </a:defRPr>
            </a:pPr>
            <a:r>
              <a:t>    </a:t>
            </a:r>
            <a:r>
              <a:rPr b="1">
                <a:solidFill>
                  <a:srgbClr val="931A68"/>
                </a:solidFill>
              </a:rPr>
              <a:t>try</a:t>
            </a:r>
            <a:r>
              <a:t> ( </a:t>
            </a:r>
            <a:r>
              <a:rPr>
                <a:solidFill>
                  <a:srgbClr val="4E9072"/>
                </a:solidFill>
              </a:rPr>
              <a:t>// Create an input stream for file temp.dat</a:t>
            </a:r>
          </a:p>
          <a:p>
            <a:pPr marL="0" indent="0" defTabSz="457200">
              <a:lnSpc>
                <a:spcPct val="100000"/>
              </a:lnSpc>
              <a:spcBef>
                <a:spcPts val="0"/>
              </a:spcBef>
              <a:buSzTx/>
              <a:buNone/>
              <a:defRPr sz="2300">
                <a:latin typeface="Courier New"/>
                <a:ea typeface="Courier New"/>
                <a:cs typeface="Courier New"/>
                <a:sym typeface="Courier New"/>
              </a:defRPr>
            </a:pPr>
            <a:r>
              <a:t>      DataInputStream </a:t>
            </a:r>
            <a:r>
              <a:rPr>
                <a:solidFill>
                  <a:srgbClr val="7E504F"/>
                </a:solidFill>
              </a:rPr>
              <a:t>input</a:t>
            </a:r>
            <a:r>
              <a:t> =</a:t>
            </a:r>
          </a:p>
          <a:p>
            <a:pPr marL="0" indent="0" defTabSz="457200">
              <a:lnSpc>
                <a:spcPct val="100000"/>
              </a:lnSpc>
              <a:spcBef>
                <a:spcPts val="0"/>
              </a:spcBef>
              <a:buSzTx/>
              <a:buNone/>
              <a:defRPr sz="2300">
                <a:latin typeface="Courier New"/>
                <a:ea typeface="Courier New"/>
                <a:cs typeface="Courier New"/>
                <a:sym typeface="Courier New"/>
              </a:defRPr>
            </a:pPr>
            <a:r>
              <a:t>        </a:t>
            </a:r>
            <a:r>
              <a:rPr b="1">
                <a:solidFill>
                  <a:srgbClr val="931A68"/>
                </a:solidFill>
              </a:rPr>
              <a:t>new</a:t>
            </a:r>
            <a:r>
              <a:t> DataInputStream(</a:t>
            </a:r>
            <a:r>
              <a:rPr b="1">
                <a:solidFill>
                  <a:srgbClr val="931A68"/>
                </a:solidFill>
              </a:rPr>
              <a:t>new</a:t>
            </a:r>
            <a:r>
              <a:t> FileInputStream(</a:t>
            </a:r>
            <a:r>
              <a:rPr>
                <a:solidFill>
                  <a:srgbClr val="3933FF"/>
                </a:solidFill>
              </a:rPr>
              <a:t>"temp.dat"</a:t>
            </a:r>
            <a:r>
              <a:t>));</a:t>
            </a:r>
          </a:p>
          <a:p>
            <a:pPr marL="0" indent="0" defTabSz="457200">
              <a:lnSpc>
                <a:spcPct val="100000"/>
              </a:lnSpc>
              <a:spcBef>
                <a:spcPts val="0"/>
              </a:spcBef>
              <a:buSzTx/>
              <a:buNone/>
              <a:defRPr sz="2300">
                <a:latin typeface="Courier New"/>
                <a:ea typeface="Courier New"/>
                <a:cs typeface="Courier New"/>
                <a:sym typeface="Courier New"/>
              </a:defRPr>
            </a:pPr>
            <a:r>
              <a:t>    ) {</a:t>
            </a:r>
          </a:p>
          <a:p>
            <a:pPr marL="0" indent="0" defTabSz="457200">
              <a:lnSpc>
                <a:spcPct val="100000"/>
              </a:lnSpc>
              <a:spcBef>
                <a:spcPts val="0"/>
              </a:spcBef>
              <a:buSzTx/>
              <a:buNone/>
              <a:defRPr sz="2300">
                <a:latin typeface="Courier New"/>
                <a:ea typeface="Courier New"/>
                <a:cs typeface="Courier New"/>
                <a:sym typeface="Courier New"/>
              </a:defRPr>
            </a:pPr>
            <a:r>
              <a:t>      </a:t>
            </a:r>
            <a:r>
              <a:rPr>
                <a:solidFill>
                  <a:srgbClr val="4E9072"/>
                </a:solidFill>
              </a:rPr>
              <a:t>// Read student test scores from the file</a:t>
            </a:r>
          </a:p>
          <a:p>
            <a:pPr marL="0" indent="0" defTabSz="457200">
              <a:lnSpc>
                <a:spcPct val="100000"/>
              </a:lnSpc>
              <a:spcBef>
                <a:spcPts val="0"/>
              </a:spcBef>
              <a:buSzTx/>
              <a:buNone/>
              <a:defRPr sz="2300">
                <a:latin typeface="Courier New"/>
                <a:ea typeface="Courier New"/>
                <a:cs typeface="Courier New"/>
                <a:sym typeface="Courier New"/>
              </a:defRPr>
            </a:pPr>
            <a:r>
              <a:t>      System.</a:t>
            </a:r>
            <a:r>
              <a:rPr b="1" i="1">
                <a:solidFill>
                  <a:srgbClr val="0326CC"/>
                </a:solidFill>
              </a:rPr>
              <a:t>out</a:t>
            </a:r>
            <a:r>
              <a:t>.println(</a:t>
            </a:r>
            <a:r>
              <a:rPr>
                <a:solidFill>
                  <a:srgbClr val="7E504F"/>
                </a:solidFill>
              </a:rPr>
              <a:t>input</a:t>
            </a:r>
            <a:r>
              <a:t>.readUTF() + </a:t>
            </a:r>
            <a:r>
              <a:rPr>
                <a:solidFill>
                  <a:srgbClr val="3933FF"/>
                </a:solidFill>
              </a:rPr>
              <a:t>" "</a:t>
            </a:r>
            <a:r>
              <a:t> + </a:t>
            </a:r>
            <a:r>
              <a:rPr>
                <a:solidFill>
                  <a:srgbClr val="7E504F"/>
                </a:solidFill>
              </a:rPr>
              <a:t>input</a:t>
            </a:r>
            <a:r>
              <a:t>.readDouble());</a:t>
            </a:r>
          </a:p>
          <a:p>
            <a:pPr marL="0" indent="0" defTabSz="457200">
              <a:lnSpc>
                <a:spcPct val="100000"/>
              </a:lnSpc>
              <a:spcBef>
                <a:spcPts val="0"/>
              </a:spcBef>
              <a:buSzTx/>
              <a:buNone/>
              <a:defRPr sz="2300">
                <a:latin typeface="Courier New"/>
                <a:ea typeface="Courier New"/>
                <a:cs typeface="Courier New"/>
                <a:sym typeface="Courier New"/>
              </a:defRPr>
            </a:pPr>
            <a:r>
              <a:t>      System.</a:t>
            </a:r>
            <a:r>
              <a:rPr b="1" i="1">
                <a:solidFill>
                  <a:srgbClr val="0326CC"/>
                </a:solidFill>
              </a:rPr>
              <a:t>out</a:t>
            </a:r>
            <a:r>
              <a:t>.println(</a:t>
            </a:r>
            <a:r>
              <a:rPr>
                <a:solidFill>
                  <a:srgbClr val="7E504F"/>
                </a:solidFill>
              </a:rPr>
              <a:t>input</a:t>
            </a:r>
            <a:r>
              <a:t>.readUTF() + </a:t>
            </a:r>
            <a:r>
              <a:rPr>
                <a:solidFill>
                  <a:srgbClr val="3933FF"/>
                </a:solidFill>
              </a:rPr>
              <a:t>" "</a:t>
            </a:r>
            <a:r>
              <a:t> + </a:t>
            </a:r>
            <a:r>
              <a:rPr>
                <a:solidFill>
                  <a:srgbClr val="7E504F"/>
                </a:solidFill>
              </a:rPr>
              <a:t>input</a:t>
            </a:r>
            <a:r>
              <a:t>.readDouble());</a:t>
            </a:r>
          </a:p>
          <a:p>
            <a:pPr marL="0" indent="0" defTabSz="457200">
              <a:lnSpc>
                <a:spcPct val="100000"/>
              </a:lnSpc>
              <a:spcBef>
                <a:spcPts val="0"/>
              </a:spcBef>
              <a:buSzTx/>
              <a:buNone/>
              <a:defRPr sz="2300">
                <a:latin typeface="Courier New"/>
                <a:ea typeface="Courier New"/>
                <a:cs typeface="Courier New"/>
                <a:sym typeface="Courier New"/>
              </a:defRPr>
            </a:pPr>
            <a:r>
              <a:t>      System.</a:t>
            </a:r>
            <a:r>
              <a:rPr b="1" i="1">
                <a:solidFill>
                  <a:srgbClr val="0326CC"/>
                </a:solidFill>
              </a:rPr>
              <a:t>out</a:t>
            </a:r>
            <a:r>
              <a:t>.println(</a:t>
            </a:r>
            <a:r>
              <a:rPr>
                <a:solidFill>
                  <a:srgbClr val="7E504F"/>
                </a:solidFill>
              </a:rPr>
              <a:t>input</a:t>
            </a:r>
            <a:r>
              <a:t>.readUTF() + </a:t>
            </a:r>
            <a:r>
              <a:rPr>
                <a:solidFill>
                  <a:srgbClr val="3933FF"/>
                </a:solidFill>
              </a:rPr>
              <a:t>" "</a:t>
            </a:r>
            <a:r>
              <a:t> + </a:t>
            </a:r>
            <a:r>
              <a:rPr>
                <a:solidFill>
                  <a:srgbClr val="7E504F"/>
                </a:solidFill>
              </a:rPr>
              <a:t>input</a:t>
            </a:r>
            <a:r>
              <a:t>.readDouble());</a:t>
            </a:r>
          </a:p>
          <a:p>
            <a:pPr marL="0" indent="0" defTabSz="457200">
              <a:lnSpc>
                <a:spcPct val="100000"/>
              </a:lnSpc>
              <a:spcBef>
                <a:spcPts val="0"/>
              </a:spcBef>
              <a:buSzTx/>
              <a:buNone/>
              <a:defRPr sz="2300">
                <a:latin typeface="Courier New"/>
                <a:ea typeface="Courier New"/>
                <a:cs typeface="Courier New"/>
                <a:sym typeface="Courier New"/>
              </a:defRPr>
            </a:pPr>
            <a:r>
              <a:t>    }</a:t>
            </a:r>
          </a:p>
          <a:p>
            <a:pPr marL="0" indent="0" defTabSz="457200">
              <a:lnSpc>
                <a:spcPct val="100000"/>
              </a:lnSpc>
              <a:spcBef>
                <a:spcPts val="0"/>
              </a:spcBef>
              <a:buSzTx/>
              <a:buNone/>
              <a:defRPr sz="2300">
                <a:latin typeface="Courier New"/>
                <a:ea typeface="Courier New"/>
                <a:cs typeface="Courier New"/>
                <a:sym typeface="Courier New"/>
              </a:defRPr>
            </a:pPr>
            <a:r>
              <a:t>  }</a:t>
            </a:r>
          </a:p>
          <a:p>
            <a:pPr marL="0" indent="0" defTabSz="457200">
              <a:lnSpc>
                <a:spcPct val="100000"/>
              </a:lnSpc>
              <a:spcBef>
                <a:spcPts val="0"/>
              </a:spcBef>
              <a:buSzTx/>
              <a:buNone/>
              <a:defRPr sz="2300">
                <a:latin typeface="Courier New"/>
                <a:ea typeface="Courier New"/>
                <a:cs typeface="Courier New"/>
                <a:sym typeface="Courier New"/>
              </a:defRPr>
            </a:pPr>
            <a:r>
              <a:t>}</a:t>
            </a:r>
          </a:p>
        </p:txBody>
      </p:sp>
      <p:grpSp>
        <p:nvGrpSpPr>
          <p:cNvPr id="121" name="Group">
            <a:hlinkClick r:id="rId2"/>
          </p:cNvPr>
          <p:cNvGrpSpPr/>
          <p:nvPr/>
        </p:nvGrpSpPr>
        <p:grpSpPr>
          <a:xfrm>
            <a:off x="14288757" y="10488273"/>
            <a:ext cx="2324102" cy="381002"/>
            <a:chOff x="0" y="0"/>
            <a:chExt cx="2324100" cy="381001"/>
          </a:xfrm>
        </p:grpSpPr>
        <p:sp>
          <p:nvSpPr>
            <p:cNvPr id="119" name="Rectangle"/>
            <p:cNvSpPr/>
            <p:nvPr/>
          </p:nvSpPr>
          <p:spPr>
            <a:xfrm>
              <a:off x="0" y="-1"/>
              <a:ext cx="2324101" cy="381003"/>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120" name="TestDataStream"/>
            <p:cNvSpPr txBox="1"/>
            <p:nvPr/>
          </p:nvSpPr>
          <p:spPr>
            <a:xfrm>
              <a:off x="45719" y="0"/>
              <a:ext cx="2232663" cy="3752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defTabSz="914400">
                <a:defRPr sz="2000"/>
              </a:lvl1pPr>
            </a:lstStyle>
            <a:p>
              <a:r>
                <a:t>TestDataStream</a:t>
              </a:r>
            </a:p>
          </p:txBody>
        </p:sp>
      </p:grpSp>
      <p:grpSp>
        <p:nvGrpSpPr>
          <p:cNvPr id="129" name="Group"/>
          <p:cNvGrpSpPr/>
          <p:nvPr/>
        </p:nvGrpSpPr>
        <p:grpSpPr>
          <a:xfrm>
            <a:off x="16714455" y="10488271"/>
            <a:ext cx="698504" cy="381004"/>
            <a:chOff x="-1" y="-1"/>
            <a:chExt cx="698503" cy="381002"/>
          </a:xfrm>
        </p:grpSpPr>
        <p:grpSp>
          <p:nvGrpSpPr>
            <p:cNvPr id="127" name="Group"/>
            <p:cNvGrpSpPr/>
            <p:nvPr/>
          </p:nvGrpSpPr>
          <p:grpSpPr>
            <a:xfrm>
              <a:off x="-2" y="-2"/>
              <a:ext cx="698504" cy="381003"/>
              <a:chOff x="0" y="0"/>
              <a:chExt cx="698503" cy="381002"/>
            </a:xfrm>
          </p:grpSpPr>
          <p:sp>
            <p:nvSpPr>
              <p:cNvPr id="122" name="Rectangle"/>
              <p:cNvSpPr/>
              <p:nvPr/>
            </p:nvSpPr>
            <p:spPr>
              <a:xfrm>
                <a:off x="0" y="0"/>
                <a:ext cx="698502" cy="381002"/>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0" tIns="0" rIns="0" bIns="0" numCol="1" anchor="ctr">
                <a:noAutofit/>
              </a:bodyPr>
              <a:lstStyle/>
              <a:p>
                <a:pPr algn="ctr" defTabSz="914400">
                  <a:defRPr sz="1800"/>
                </a:pPr>
                <a:endParaRPr/>
              </a:p>
            </p:txBody>
          </p:sp>
          <p:sp>
            <p:nvSpPr>
              <p:cNvPr id="123" name="Shape"/>
              <p:cNvSpPr/>
              <p:nvPr/>
            </p:nvSpPr>
            <p:spPr>
              <a:xfrm>
                <a:off x="0" y="-1"/>
                <a:ext cx="698503" cy="238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6" y="21600"/>
                    </a:lnTo>
                    <a:lnTo>
                      <a:pt x="20864" y="21600"/>
                    </a:lnTo>
                    <a:lnTo>
                      <a:pt x="21600" y="0"/>
                    </a:lnTo>
                    <a:close/>
                  </a:path>
                </a:pathLst>
              </a:custGeom>
              <a:solidFill>
                <a:srgbClr val="60B4C8"/>
              </a:solidFill>
              <a:ln w="12700" cap="flat">
                <a:noFill/>
                <a:miter lim="400000"/>
              </a:ln>
              <a:effectLst/>
            </p:spPr>
            <p:txBody>
              <a:bodyPr wrap="square" lIns="0" tIns="0" rIns="0" bIns="0" numCol="1" anchor="ctr">
                <a:noAutofit/>
              </a:bodyPr>
              <a:lstStyle/>
              <a:p>
                <a:pPr algn="ctr" defTabSz="914400">
                  <a:defRPr sz="1800"/>
                </a:pPr>
                <a:endParaRPr/>
              </a:p>
            </p:txBody>
          </p:sp>
          <p:sp>
            <p:nvSpPr>
              <p:cNvPr id="124" name="Shape"/>
              <p:cNvSpPr/>
              <p:nvPr/>
            </p:nvSpPr>
            <p:spPr>
              <a:xfrm>
                <a:off x="-1"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0" tIns="0" rIns="0" bIns="0" numCol="1" anchor="ctr">
                <a:noAutofit/>
              </a:bodyPr>
              <a:lstStyle/>
              <a:p>
                <a:pPr algn="ctr" defTabSz="914400">
                  <a:defRPr sz="1800"/>
                </a:pPr>
                <a:endParaRPr/>
              </a:p>
            </p:txBody>
          </p:sp>
          <p:sp>
            <p:nvSpPr>
              <p:cNvPr id="125" name="Shape"/>
              <p:cNvSpPr/>
              <p:nvPr/>
            </p:nvSpPr>
            <p:spPr>
              <a:xfrm>
                <a:off x="674688"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0" tIns="0" rIns="0" bIns="0" numCol="1" anchor="ctr">
                <a:noAutofit/>
              </a:bodyPr>
              <a:lstStyle/>
              <a:p>
                <a:pPr algn="ctr" defTabSz="914400">
                  <a:defRPr sz="1800"/>
                </a:pPr>
                <a:endParaRPr/>
              </a:p>
            </p:txBody>
          </p:sp>
          <p:sp>
            <p:nvSpPr>
              <p:cNvPr id="126" name="Shape"/>
              <p:cNvSpPr/>
              <p:nvPr/>
            </p:nvSpPr>
            <p:spPr>
              <a:xfrm>
                <a:off x="0" y="357188"/>
                <a:ext cx="698503" cy="238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864" y="0"/>
                    </a:lnTo>
                    <a:lnTo>
                      <a:pt x="736" y="0"/>
                    </a:lnTo>
                    <a:lnTo>
                      <a:pt x="0" y="21600"/>
                    </a:lnTo>
                    <a:close/>
                  </a:path>
                </a:pathLst>
              </a:custGeom>
              <a:solidFill>
                <a:srgbClr val="2D8195"/>
              </a:solidFill>
              <a:ln w="12700" cap="flat">
                <a:noFill/>
                <a:miter lim="400000"/>
              </a:ln>
              <a:effectLst/>
            </p:spPr>
            <p:txBody>
              <a:bodyPr wrap="square" lIns="0" tIns="0" rIns="0" bIns="0" numCol="1" anchor="ctr">
                <a:noAutofit/>
              </a:bodyPr>
              <a:lstStyle/>
              <a:p>
                <a:pPr algn="ctr" defTabSz="914400">
                  <a:defRPr sz="1800"/>
                </a:pPr>
                <a:endParaRPr/>
              </a:p>
            </p:txBody>
          </p:sp>
        </p:grpSp>
        <p:sp>
          <p:nvSpPr>
            <p:cNvPr id="128" name="Run"/>
            <p:cNvSpPr txBox="1"/>
            <p:nvPr/>
          </p:nvSpPr>
          <p:spPr>
            <a:xfrm>
              <a:off x="87499" y="15169"/>
              <a:ext cx="523499" cy="3506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ctr" defTabSz="914400">
                <a:defRPr sz="1800"/>
              </a:lvl1pPr>
            </a:lstStyle>
            <a:p>
              <a:r>
                <a:t>Run</a:t>
              </a: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tream"/>
          <p:cNvSpPr txBox="1">
            <a:spLocks noGrp="1"/>
          </p:cNvSpPr>
          <p:nvPr>
            <p:ph type="title"/>
          </p:nvPr>
        </p:nvSpPr>
        <p:spPr>
          <a:xfrm>
            <a:off x="765750" y="263524"/>
            <a:ext cx="22852500" cy="2022445"/>
          </a:xfrm>
          <a:prstGeom prst="rect">
            <a:avLst/>
          </a:prstGeom>
        </p:spPr>
        <p:txBody>
          <a:bodyPr/>
          <a:lstStyle/>
          <a:p>
            <a:r>
              <a:rPr lang="en-US" dirty="0"/>
              <a:t>Concept of pipe line</a:t>
            </a:r>
            <a:endParaRPr dirty="0"/>
          </a:p>
        </p:txBody>
      </p:sp>
      <p:pic>
        <p:nvPicPr>
          <p:cNvPr id="132" name="image.pdf" descr="image.pdf"/>
          <p:cNvPicPr>
            <a:picLocks noChangeAspect="1"/>
          </p:cNvPicPr>
          <p:nvPr/>
        </p:nvPicPr>
        <p:blipFill>
          <a:blip r:embed="rId2"/>
          <a:stretch>
            <a:fillRect/>
          </a:stretch>
        </p:blipFill>
        <p:spPr>
          <a:xfrm>
            <a:off x="1963574" y="3805852"/>
            <a:ext cx="21040494" cy="805065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tream"/>
          <p:cNvSpPr txBox="1">
            <a:spLocks noGrp="1"/>
          </p:cNvSpPr>
          <p:nvPr>
            <p:ph type="title"/>
          </p:nvPr>
        </p:nvSpPr>
        <p:spPr>
          <a:xfrm>
            <a:off x="765750" y="263524"/>
            <a:ext cx="22852500" cy="2022445"/>
          </a:xfrm>
          <a:prstGeom prst="rect">
            <a:avLst/>
          </a:prstGeom>
        </p:spPr>
        <p:txBody>
          <a:bodyPr/>
          <a:lstStyle/>
          <a:p>
            <a:r>
              <a:t>Stream</a:t>
            </a:r>
          </a:p>
        </p:txBody>
      </p:sp>
      <p:sp>
        <p:nvSpPr>
          <p:cNvPr id="135" name="Dosya sonu istisna oluşturur. Bu nedenle dosya sonuna (EOF) ulaşılıp ulaşılmadığını kontrol etmeniz gerekir.…"/>
          <p:cNvSpPr txBox="1">
            <a:spLocks noGrp="1"/>
          </p:cNvSpPr>
          <p:nvPr>
            <p:ph type="body" idx="1"/>
          </p:nvPr>
        </p:nvSpPr>
        <p:spPr>
          <a:xfrm>
            <a:off x="838230" y="2606681"/>
            <a:ext cx="22707542" cy="9823486"/>
          </a:xfrm>
          <a:prstGeom prst="rect">
            <a:avLst/>
          </a:prstGeom>
        </p:spPr>
        <p:txBody>
          <a:bodyPr>
            <a:normAutofit lnSpcReduction="10000"/>
          </a:bodyPr>
          <a:lstStyle/>
          <a:p>
            <a:r>
              <a:rPr lang="en-AU" dirty="0"/>
              <a:t>End of file throws an exception. Thus, you should check if end of file (EOF) is reached.</a:t>
            </a:r>
          </a:p>
          <a:p>
            <a:pPr marL="0" lvl="3" indent="685800" defTabSz="457200">
              <a:lnSpc>
                <a:spcPct val="100000"/>
              </a:lnSpc>
              <a:spcBef>
                <a:spcPts val="0"/>
              </a:spcBef>
              <a:buSzTx/>
              <a:buNone/>
              <a:defRPr sz="2000" b="1">
                <a:solidFill>
                  <a:srgbClr val="000FD6"/>
                </a:solidFill>
                <a:latin typeface="Courier New"/>
                <a:ea typeface="Courier New"/>
                <a:cs typeface="Courier New"/>
                <a:sym typeface="Courier New"/>
              </a:defRPr>
            </a:pPr>
            <a:r>
              <a:rPr lang="en-AU" dirty="0"/>
              <a:t>import</a:t>
            </a:r>
            <a:r>
              <a:rPr lang="en-AU" b="0" dirty="0">
                <a:solidFill>
                  <a:srgbClr val="000000"/>
                </a:solidFill>
              </a:rPr>
              <a:t> </a:t>
            </a:r>
            <a:r>
              <a:rPr lang="en-AU" b="0" dirty="0" err="1">
                <a:solidFill>
                  <a:srgbClr val="000000"/>
                </a:solidFill>
              </a:rPr>
              <a:t>java.io</a:t>
            </a:r>
            <a:r>
              <a:rPr lang="en-AU" b="0" dirty="0">
                <a:solidFill>
                  <a:srgbClr val="000000"/>
                </a:solidFill>
              </a:rPr>
              <a:t>.*;</a:t>
            </a:r>
          </a:p>
          <a:p>
            <a:pPr marL="0" lvl="3" indent="685800" defTabSz="457200">
              <a:lnSpc>
                <a:spcPct val="100000"/>
              </a:lnSpc>
              <a:spcBef>
                <a:spcPts val="0"/>
              </a:spcBef>
              <a:buSzTx/>
              <a:buNone/>
              <a:defRPr sz="2000">
                <a:latin typeface="Courier New"/>
                <a:ea typeface="Courier New"/>
                <a:cs typeface="Courier New"/>
                <a:sym typeface="Courier New"/>
              </a:defRPr>
            </a:pPr>
            <a:endParaRPr lang="en-AU" b="0" dirty="0">
              <a:solidFill>
                <a:srgbClr val="000000"/>
              </a:solidFill>
            </a:endParaRPr>
          </a:p>
          <a:p>
            <a:pPr marL="0" lvl="3" indent="685800" defTabSz="457200">
              <a:lnSpc>
                <a:spcPct val="100000"/>
              </a:lnSpc>
              <a:spcBef>
                <a:spcPts val="0"/>
              </a:spcBef>
              <a:buSzTx/>
              <a:buNone/>
              <a:defRPr sz="2000" b="1">
                <a:solidFill>
                  <a:srgbClr val="000FD6"/>
                </a:solidFill>
                <a:latin typeface="Courier New"/>
                <a:ea typeface="Courier New"/>
                <a:cs typeface="Courier New"/>
                <a:sym typeface="Courier New"/>
              </a:defRPr>
            </a:pPr>
            <a:r>
              <a:rPr lang="en-AU" dirty="0"/>
              <a:t>public</a:t>
            </a:r>
            <a:r>
              <a:rPr lang="en-AU" b="0" dirty="0">
                <a:solidFill>
                  <a:srgbClr val="000000"/>
                </a:solidFill>
              </a:rPr>
              <a:t> </a:t>
            </a:r>
            <a:r>
              <a:rPr lang="en-AU" dirty="0"/>
              <a:t>class</a:t>
            </a:r>
            <a:r>
              <a:rPr lang="en-AU" b="0" dirty="0">
                <a:solidFill>
                  <a:srgbClr val="000000"/>
                </a:solidFill>
              </a:rPr>
              <a:t> </a:t>
            </a:r>
            <a:r>
              <a:rPr lang="en-AU" b="0" dirty="0" err="1">
                <a:solidFill>
                  <a:srgbClr val="000000"/>
                </a:solidFill>
              </a:rPr>
              <a:t>DetectEndOfFile</a:t>
            </a:r>
            <a:r>
              <a:rPr lang="en-AU" b="0" dirty="0">
                <a:solidFill>
                  <a:srgbClr val="000000"/>
                </a:solidFill>
              </a:rPr>
              <a:t> {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b="1" dirty="0">
                <a:solidFill>
                  <a:srgbClr val="000FD6"/>
                </a:solidFill>
              </a:rPr>
              <a:t>public</a:t>
            </a:r>
            <a:r>
              <a:rPr lang="en-AU" dirty="0"/>
              <a:t> </a:t>
            </a:r>
            <a:r>
              <a:rPr lang="en-AU" b="1" dirty="0">
                <a:solidFill>
                  <a:srgbClr val="000FD6"/>
                </a:solidFill>
              </a:rPr>
              <a:t>static</a:t>
            </a:r>
            <a:r>
              <a:rPr lang="en-AU" dirty="0"/>
              <a:t> </a:t>
            </a:r>
            <a:r>
              <a:rPr lang="en-AU" b="1" dirty="0">
                <a:solidFill>
                  <a:srgbClr val="000FD6"/>
                </a:solidFill>
              </a:rPr>
              <a:t>void</a:t>
            </a:r>
            <a:r>
              <a:rPr lang="en-AU" dirty="0"/>
              <a:t> main(String[] </a:t>
            </a:r>
            <a:r>
              <a:rPr lang="en-AU" dirty="0" err="1"/>
              <a:t>args</a:t>
            </a: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b="1" dirty="0">
                <a:solidFill>
                  <a:srgbClr val="000FD6"/>
                </a:solidFill>
              </a:rPr>
              <a:t>try</a:t>
            </a: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b="1" dirty="0">
                <a:solidFill>
                  <a:srgbClr val="000FD6"/>
                </a:solidFill>
              </a:rPr>
              <a:t>try</a:t>
            </a:r>
            <a:r>
              <a:rPr lang="en-AU" dirty="0"/>
              <a:t> (</a:t>
            </a:r>
            <a:r>
              <a:rPr lang="en-AU" dirty="0" err="1"/>
              <a:t>DataOutputStream</a:t>
            </a:r>
            <a:r>
              <a:rPr lang="en-AU" dirty="0"/>
              <a:t> output =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b="1" dirty="0">
                <a:solidFill>
                  <a:srgbClr val="000FD6"/>
                </a:solidFill>
              </a:rPr>
              <a:t>new</a:t>
            </a:r>
            <a:r>
              <a:rPr lang="en-AU" dirty="0"/>
              <a:t> </a:t>
            </a:r>
            <a:r>
              <a:rPr lang="en-AU" dirty="0" err="1"/>
              <a:t>DataOutputStream</a:t>
            </a:r>
            <a:r>
              <a:rPr lang="en-AU" dirty="0"/>
              <a:t>(</a:t>
            </a:r>
            <a:r>
              <a:rPr lang="en-AU" b="1" dirty="0">
                <a:solidFill>
                  <a:srgbClr val="000FD6"/>
                </a:solidFill>
              </a:rPr>
              <a:t>new</a:t>
            </a:r>
            <a:r>
              <a:rPr lang="en-AU" dirty="0"/>
              <a:t> </a:t>
            </a:r>
            <a:r>
              <a:rPr lang="en-AU" dirty="0" err="1"/>
              <a:t>FileOutputStream</a:t>
            </a:r>
            <a:r>
              <a:rPr lang="en-AU" dirty="0"/>
              <a:t>(</a:t>
            </a:r>
            <a:r>
              <a:rPr lang="en-AU" dirty="0">
                <a:solidFill>
                  <a:srgbClr val="007D9F"/>
                </a:solidFill>
              </a:rPr>
              <a:t>"</a:t>
            </a:r>
            <a:r>
              <a:rPr lang="en-AU" dirty="0" err="1">
                <a:solidFill>
                  <a:srgbClr val="007D9F"/>
                </a:solidFill>
              </a:rPr>
              <a:t>test.dat</a:t>
            </a:r>
            <a:r>
              <a:rPr lang="en-AU" dirty="0">
                <a:solidFill>
                  <a:srgbClr val="007D9F"/>
                </a:solidFill>
              </a:rPr>
              <a:t>"</a:t>
            </a: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dirty="0" err="1"/>
              <a:t>output.writeDouble</a:t>
            </a:r>
            <a:r>
              <a:rPr lang="en-AU" dirty="0"/>
              <a:t>(</a:t>
            </a:r>
            <a:r>
              <a:rPr lang="en-AU" dirty="0">
                <a:solidFill>
                  <a:srgbClr val="007D9F"/>
                </a:solidFill>
              </a:rPr>
              <a:t>4.5</a:t>
            </a:r>
            <a:r>
              <a:rPr lang="en-AU" dirty="0"/>
              <a:t>);</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dirty="0" err="1"/>
              <a:t>output.writeDouble</a:t>
            </a:r>
            <a:r>
              <a:rPr lang="en-AU" dirty="0"/>
              <a:t>(</a:t>
            </a:r>
            <a:r>
              <a:rPr lang="en-AU" dirty="0">
                <a:solidFill>
                  <a:srgbClr val="007D9F"/>
                </a:solidFill>
              </a:rPr>
              <a:t>43.25</a:t>
            </a:r>
            <a:r>
              <a:rPr lang="en-AU" dirty="0"/>
              <a:t>);</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dirty="0" err="1"/>
              <a:t>output.writeDouble</a:t>
            </a:r>
            <a:r>
              <a:rPr lang="en-AU" dirty="0"/>
              <a:t>(</a:t>
            </a:r>
            <a:r>
              <a:rPr lang="en-AU" dirty="0">
                <a:solidFill>
                  <a:srgbClr val="007D9F"/>
                </a:solidFill>
              </a:rPr>
              <a:t>3.2</a:t>
            </a:r>
            <a:r>
              <a:rPr lang="en-AU" dirty="0"/>
              <a:t>);</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b="1" dirty="0">
                <a:solidFill>
                  <a:srgbClr val="000FD6"/>
                </a:solidFill>
              </a:rPr>
              <a:t>try</a:t>
            </a:r>
            <a:r>
              <a:rPr lang="en-AU" dirty="0"/>
              <a:t> (</a:t>
            </a:r>
            <a:r>
              <a:rPr lang="en-AU" dirty="0" err="1"/>
              <a:t>DataInputStream</a:t>
            </a:r>
            <a:r>
              <a:rPr lang="en-AU" dirty="0"/>
              <a:t> input =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b="1" dirty="0">
                <a:solidFill>
                  <a:srgbClr val="000FD6"/>
                </a:solidFill>
              </a:rPr>
              <a:t>new</a:t>
            </a:r>
            <a:r>
              <a:rPr lang="en-AU" dirty="0"/>
              <a:t> </a:t>
            </a:r>
            <a:r>
              <a:rPr lang="en-AU" dirty="0" err="1"/>
              <a:t>DataInputStream</a:t>
            </a:r>
            <a:r>
              <a:rPr lang="en-AU" dirty="0"/>
              <a:t>(</a:t>
            </a:r>
            <a:r>
              <a:rPr lang="en-AU" b="1" dirty="0">
                <a:solidFill>
                  <a:srgbClr val="000FD6"/>
                </a:solidFill>
              </a:rPr>
              <a:t>new</a:t>
            </a:r>
            <a:r>
              <a:rPr lang="en-AU" dirty="0"/>
              <a:t> </a:t>
            </a:r>
            <a:r>
              <a:rPr lang="en-AU" dirty="0" err="1"/>
              <a:t>FileInputStream</a:t>
            </a:r>
            <a:r>
              <a:rPr lang="en-AU" dirty="0"/>
              <a:t>(</a:t>
            </a:r>
            <a:r>
              <a:rPr lang="en-AU" dirty="0">
                <a:solidFill>
                  <a:srgbClr val="007D9F"/>
                </a:solidFill>
              </a:rPr>
              <a:t>"</a:t>
            </a:r>
            <a:r>
              <a:rPr lang="en-AU" dirty="0" err="1">
                <a:solidFill>
                  <a:srgbClr val="007D9F"/>
                </a:solidFill>
              </a:rPr>
              <a:t>test.dat</a:t>
            </a:r>
            <a:r>
              <a:rPr lang="en-AU" dirty="0">
                <a:solidFill>
                  <a:srgbClr val="007D9F"/>
                </a:solidFill>
              </a:rPr>
              <a:t>"</a:t>
            </a: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b="1" dirty="0">
                <a:solidFill>
                  <a:srgbClr val="000FD6"/>
                </a:solidFill>
              </a:rPr>
              <a:t>while</a:t>
            </a:r>
            <a:r>
              <a:rPr lang="en-AU" dirty="0"/>
              <a:t> (</a:t>
            </a:r>
            <a:r>
              <a:rPr lang="en-AU" b="1" dirty="0">
                <a:solidFill>
                  <a:srgbClr val="000FD6"/>
                </a:solidFill>
              </a:rPr>
              <a:t>true</a:t>
            </a: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dirty="0" err="1"/>
              <a:t>System.out.println</a:t>
            </a:r>
            <a:r>
              <a:rPr lang="en-AU" dirty="0"/>
              <a:t>(</a:t>
            </a:r>
            <a:r>
              <a:rPr lang="en-AU" dirty="0" err="1"/>
              <a:t>input.readDouble</a:t>
            </a:r>
            <a:r>
              <a:rPr lang="en-AU" dirty="0"/>
              <a:t>());</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b="1" dirty="0">
                <a:solidFill>
                  <a:srgbClr val="000FD6"/>
                </a:solidFill>
              </a:rPr>
              <a:t>catch</a:t>
            </a:r>
            <a:r>
              <a:rPr lang="en-AU" dirty="0"/>
              <a:t> (</a:t>
            </a:r>
            <a:r>
              <a:rPr lang="en-AU" dirty="0" err="1"/>
              <a:t>EOFException</a:t>
            </a:r>
            <a:r>
              <a:rPr lang="en-AU" dirty="0"/>
              <a:t> ex)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dirty="0" err="1"/>
              <a:t>System.out.println</a:t>
            </a:r>
            <a:r>
              <a:rPr lang="en-AU" dirty="0"/>
              <a:t>(</a:t>
            </a:r>
            <a:r>
              <a:rPr lang="en-AU" dirty="0">
                <a:solidFill>
                  <a:srgbClr val="007D9F"/>
                </a:solidFill>
              </a:rPr>
              <a:t>"All data were read"</a:t>
            </a:r>
            <a:r>
              <a:rPr lang="en-AU" dirty="0"/>
              <a:t>);</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b="1" dirty="0">
                <a:solidFill>
                  <a:srgbClr val="000FD6"/>
                </a:solidFill>
              </a:rPr>
              <a:t>catch</a:t>
            </a:r>
            <a:r>
              <a:rPr lang="en-AU" dirty="0"/>
              <a:t> (</a:t>
            </a:r>
            <a:r>
              <a:rPr lang="en-AU" dirty="0" err="1"/>
              <a:t>IOException</a:t>
            </a:r>
            <a:r>
              <a:rPr lang="en-AU" dirty="0"/>
              <a:t> ex)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r>
              <a:rPr lang="en-AU" dirty="0" err="1"/>
              <a:t>ex.printStackTrace</a:t>
            </a:r>
            <a:r>
              <a:rPr lang="en-AU" dirty="0"/>
              <a:t>();</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  }</a:t>
            </a:r>
          </a:p>
          <a:p>
            <a:pPr marL="0" lvl="3" indent="685800" defTabSz="457200">
              <a:lnSpc>
                <a:spcPct val="100000"/>
              </a:lnSpc>
              <a:spcBef>
                <a:spcPts val="0"/>
              </a:spcBef>
              <a:buSzTx/>
              <a:buNone/>
              <a:defRPr sz="2000">
                <a:latin typeface="Courier New"/>
                <a:ea typeface="Courier New"/>
                <a:cs typeface="Courier New"/>
                <a:sym typeface="Courier New"/>
              </a:defRPr>
            </a:pPr>
            <a:r>
              <a:rPr lang="en-AU" dirty="0"/>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descr="Title 1">
            <a:extLst>
              <a:ext uri="{FF2B5EF4-FFF2-40B4-BE49-F238E27FC236}">
                <a16:creationId xmlns:a16="http://schemas.microsoft.com/office/drawing/2014/main" id="{61E36BD7-E778-625F-92C5-E4F2848B567B}"/>
              </a:ext>
            </a:extLst>
          </p:cNvPr>
          <p:cNvSpPr>
            <a:spLocks noGrp="1"/>
          </p:cNvSpPr>
          <p:nvPr>
            <p:ph type="title"/>
          </p:nvPr>
        </p:nvSpPr>
        <p:spPr/>
        <p:txBody>
          <a:bodyPr/>
          <a:lstStyle/>
          <a:p>
            <a:pPr eaLnBrk="1"/>
            <a:r>
              <a:rPr lang="en-US" altLang="en-TR"/>
              <a:t>Course Plan</a:t>
            </a:r>
            <a:endParaRPr lang="en-TR" altLang="en-TR"/>
          </a:p>
        </p:txBody>
      </p:sp>
      <p:sp>
        <p:nvSpPr>
          <p:cNvPr id="16386" name="Rectangle 2" descr="Content Placeholder 2">
            <a:extLst>
              <a:ext uri="{FF2B5EF4-FFF2-40B4-BE49-F238E27FC236}">
                <a16:creationId xmlns:a16="http://schemas.microsoft.com/office/drawing/2014/main" id="{4972C135-7D7A-D032-3DA9-7AC0A18A0F62}"/>
              </a:ext>
            </a:extLst>
          </p:cNvPr>
          <p:cNvSpPr>
            <a:spLocks noGrp="1"/>
          </p:cNvSpPr>
          <p:nvPr>
            <p:ph idx="1"/>
          </p:nvPr>
        </p:nvSpPr>
        <p:spPr/>
        <p:txBody>
          <a:bodyPr/>
          <a:lstStyle/>
          <a:p>
            <a:pPr eaLnBrk="1"/>
            <a:r>
              <a:rPr lang="en-TR" altLang="en-TR"/>
              <a:t> </a:t>
            </a:r>
            <a:r>
              <a:rPr lang="en-US" altLang="en-TR"/>
              <a:t>Introduction - Functions (Recursive functions)
</a:t>
            </a:r>
            <a:r>
              <a:rPr lang="en-TR" altLang="en-TR"/>
              <a:t> </a:t>
            </a:r>
            <a:r>
              <a:rPr lang="en-US" altLang="en-TR"/>
              <a:t>Arrays</a:t>
            </a:r>
            <a:r>
              <a:rPr lang="en-TR" altLang="en-TR"/>
              <a:t>, ArrayList, Vector </a:t>
            </a:r>
          </a:p>
          <a:p>
            <a:pPr eaLnBrk="1"/>
            <a:r>
              <a:rPr lang="en-TR" altLang="en-TR"/>
              <a:t> Collections  (List, Queue, Stack, Set, Map, Tree)</a:t>
            </a:r>
          </a:p>
          <a:p>
            <a:pPr eaLnBrk="1"/>
            <a:r>
              <a:rPr lang="en-TR" altLang="en-TR"/>
              <a:t> Streams, </a:t>
            </a:r>
            <a:r>
              <a:rPr lang="en-US" altLang="en-TR"/>
              <a:t>Files</a:t>
            </a:r>
            <a:r>
              <a:rPr lang="en-TR" altLang="en-TR"/>
              <a:t> </a:t>
            </a:r>
          </a:p>
          <a:p>
            <a:pPr eaLnBrk="1"/>
            <a:r>
              <a:rPr lang="en-TR" altLang="en-TR"/>
              <a:t> Generics </a:t>
            </a:r>
            <a:r>
              <a:rPr lang="en-US" altLang="en-TR"/>
              <a:t>and Exceptions</a:t>
            </a:r>
            <a:endParaRPr lang="en-TR" altLang="en-TR"/>
          </a:p>
          <a:p>
            <a:pPr eaLnBrk="1"/>
            <a:r>
              <a:rPr lang="en-TR" altLang="en-TR"/>
              <a:t> </a:t>
            </a:r>
            <a:r>
              <a:rPr lang="en-US" altLang="en-TR">
                <a:solidFill>
                  <a:srgbClr val="CAA8E1"/>
                </a:solidFill>
              </a:rPr>
              <a:t>Midterm Exam</a:t>
            </a:r>
            <a:endParaRPr lang="en-TR" altLang="en-TR"/>
          </a:p>
        </p:txBody>
      </p:sp>
      <p:sp>
        <p:nvSpPr>
          <p:cNvPr id="16387" name="TextBox 1">
            <a:extLst>
              <a:ext uri="{FF2B5EF4-FFF2-40B4-BE49-F238E27FC236}">
                <a16:creationId xmlns:a16="http://schemas.microsoft.com/office/drawing/2014/main" id="{0B00B779-FB98-F68C-6498-B49678FC048A}"/>
              </a:ext>
            </a:extLst>
          </p:cNvPr>
          <p:cNvSpPr txBox="1">
            <a:spLocks noChangeArrowheads="1"/>
          </p:cNvSpPr>
          <p:nvPr/>
        </p:nvSpPr>
        <p:spPr bwMode="auto">
          <a:xfrm>
            <a:off x="382588" y="6276330"/>
            <a:ext cx="18002250" cy="1301750"/>
          </a:xfrm>
          <a:prstGeom prst="rect">
            <a:avLst/>
          </a:prstGeom>
          <a:noFill/>
          <a:ln w="190500">
            <a:solidFill>
              <a:srgbClr val="FF4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endParaRPr lang="en-US" altLang="en-T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tream"/>
          <p:cNvSpPr txBox="1">
            <a:spLocks noGrp="1"/>
          </p:cNvSpPr>
          <p:nvPr>
            <p:ph type="title"/>
          </p:nvPr>
        </p:nvSpPr>
        <p:spPr>
          <a:xfrm>
            <a:off x="765750" y="263524"/>
            <a:ext cx="22852500" cy="2022445"/>
          </a:xfrm>
          <a:prstGeom prst="rect">
            <a:avLst/>
          </a:prstGeom>
        </p:spPr>
        <p:txBody>
          <a:bodyPr/>
          <a:lstStyle/>
          <a:p>
            <a:r>
              <a:t>Stream</a:t>
            </a:r>
          </a:p>
        </p:txBody>
      </p:sp>
      <p:sp>
        <p:nvSpPr>
          <p:cNvPr id="138" name="I/O işlemlerini hızlandırmak için BufferedInputStream ve BufferedOutputStream yapılarını kullanabilirsiniz."/>
          <p:cNvSpPr txBox="1">
            <a:spLocks noGrp="1"/>
          </p:cNvSpPr>
          <p:nvPr>
            <p:ph type="body" idx="1"/>
          </p:nvPr>
        </p:nvSpPr>
        <p:spPr>
          <a:xfrm>
            <a:off x="838230" y="2606681"/>
            <a:ext cx="22707542" cy="9823486"/>
          </a:xfrm>
          <a:prstGeom prst="rect">
            <a:avLst/>
          </a:prstGeom>
        </p:spPr>
        <p:txBody>
          <a:bodyPr/>
          <a:lstStyle/>
          <a:p>
            <a:r>
              <a:rPr lang="en-US" sz="4000" dirty="0" err="1"/>
              <a:t>BufferedInputStream</a:t>
            </a:r>
            <a:r>
              <a:rPr lang="en-US" sz="4000" dirty="0"/>
              <a:t>/</a:t>
            </a:r>
            <a:r>
              <a:rPr lang="en-US" sz="4000" dirty="0" err="1"/>
              <a:t>BufferedOutputStream</a:t>
            </a:r>
            <a:r>
              <a:rPr lang="en-US" sz="4000" dirty="0"/>
              <a:t> can be used to speed up input and output by reducing the number of disk reads and writes. Using </a:t>
            </a:r>
            <a:r>
              <a:rPr lang="en-US" sz="4000" dirty="0" err="1"/>
              <a:t>BufferedInputStream</a:t>
            </a:r>
            <a:r>
              <a:rPr lang="en-US" sz="4000" dirty="0"/>
              <a:t>, the whole block of data on the disk is read into the buffer in the memory once. The individual data are then loaded to your program from the buffer, as shown in Figure. </a:t>
            </a:r>
            <a:endParaRPr sz="4000" dirty="0"/>
          </a:p>
        </p:txBody>
      </p:sp>
      <p:pic>
        <p:nvPicPr>
          <p:cNvPr id="139" name="image.pdf" descr="image.pdf"/>
          <p:cNvPicPr>
            <a:picLocks noChangeAspect="1"/>
          </p:cNvPicPr>
          <p:nvPr/>
        </p:nvPicPr>
        <p:blipFill>
          <a:blip r:embed="rId2"/>
          <a:stretch>
            <a:fillRect/>
          </a:stretch>
        </p:blipFill>
        <p:spPr>
          <a:xfrm>
            <a:off x="3390943" y="4516756"/>
            <a:ext cx="17602115" cy="6735037"/>
          </a:xfrm>
          <a:prstGeom prst="rect">
            <a:avLst/>
          </a:prstGeom>
          <a:ln w="12700">
            <a:miter lim="400000"/>
          </a:ln>
        </p:spPr>
      </p:pic>
      <p:pic>
        <p:nvPicPr>
          <p:cNvPr id="140" name="image.png" descr="image.png"/>
          <p:cNvPicPr>
            <a:picLocks noChangeAspect="1"/>
          </p:cNvPicPr>
          <p:nvPr/>
        </p:nvPicPr>
        <p:blipFill>
          <a:blip r:embed="rId3"/>
          <a:stretch>
            <a:fillRect/>
          </a:stretch>
        </p:blipFill>
        <p:spPr>
          <a:xfrm>
            <a:off x="3859603" y="11264713"/>
            <a:ext cx="16664794" cy="2708337"/>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tream"/>
          <p:cNvSpPr txBox="1">
            <a:spLocks noGrp="1"/>
          </p:cNvSpPr>
          <p:nvPr>
            <p:ph type="title"/>
          </p:nvPr>
        </p:nvSpPr>
        <p:spPr>
          <a:xfrm>
            <a:off x="765750" y="263524"/>
            <a:ext cx="22852500" cy="2022445"/>
          </a:xfrm>
          <a:prstGeom prst="rect">
            <a:avLst/>
          </a:prstGeom>
        </p:spPr>
        <p:txBody>
          <a:bodyPr/>
          <a:lstStyle/>
          <a:p>
            <a:r>
              <a:t>Stream</a:t>
            </a:r>
          </a:p>
        </p:txBody>
      </p:sp>
      <p:pic>
        <p:nvPicPr>
          <p:cNvPr id="143" name="Screen Shot 2022-03-14 at 08.18.36.png" descr="Screen Shot 2022-03-14 at 08.18.36.png"/>
          <p:cNvPicPr>
            <a:picLocks noChangeAspect="1"/>
          </p:cNvPicPr>
          <p:nvPr/>
        </p:nvPicPr>
        <p:blipFill>
          <a:blip r:embed="rId2"/>
          <a:srcRect l="13518" t="27579" b="20813"/>
          <a:stretch>
            <a:fillRect/>
          </a:stretch>
        </p:blipFill>
        <p:spPr>
          <a:xfrm>
            <a:off x="3055773" y="2849908"/>
            <a:ext cx="20958274" cy="781648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tream"/>
          <p:cNvSpPr txBox="1">
            <a:spLocks noGrp="1"/>
          </p:cNvSpPr>
          <p:nvPr>
            <p:ph type="title"/>
          </p:nvPr>
        </p:nvSpPr>
        <p:spPr>
          <a:xfrm>
            <a:off x="765750" y="263524"/>
            <a:ext cx="22852500" cy="2022445"/>
          </a:xfrm>
          <a:prstGeom prst="rect">
            <a:avLst/>
          </a:prstGeom>
        </p:spPr>
        <p:txBody>
          <a:bodyPr/>
          <a:lstStyle/>
          <a:p>
            <a:r>
              <a:t>Stream</a:t>
            </a:r>
          </a:p>
        </p:txBody>
      </p:sp>
      <p:pic>
        <p:nvPicPr>
          <p:cNvPr id="146" name="Screen Shot 2022-03-14 at 08.19.55.png" descr="Screen Shot 2022-03-14 at 08.19.55.png"/>
          <p:cNvPicPr>
            <a:picLocks noChangeAspect="1"/>
          </p:cNvPicPr>
          <p:nvPr/>
        </p:nvPicPr>
        <p:blipFill>
          <a:blip r:embed="rId2"/>
          <a:srcRect l="14497" t="19162" b="28603"/>
          <a:stretch>
            <a:fillRect/>
          </a:stretch>
        </p:blipFill>
        <p:spPr>
          <a:xfrm>
            <a:off x="2455861" y="3333286"/>
            <a:ext cx="19472253" cy="7434902"/>
          </a:xfrm>
          <a:prstGeom prst="rect">
            <a:avLst/>
          </a:prstGeom>
          <a:ln w="12700">
            <a:miter lim="400000"/>
          </a:ln>
        </p:spPr>
      </p:pic>
      <p:sp>
        <p:nvSpPr>
          <p:cNvPr id="147" name="DataOutputStream output = new DataOutputStream( new BufferedOutputStream(new FileOutputStream(&quot;temp.dat&quot;)));…"/>
          <p:cNvSpPr txBox="1"/>
          <p:nvPr/>
        </p:nvSpPr>
        <p:spPr>
          <a:xfrm>
            <a:off x="6374453" y="11142639"/>
            <a:ext cx="1163509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457200">
              <a:spcBef>
                <a:spcPts val="1200"/>
              </a:spcBef>
              <a:defRPr sz="2500">
                <a:latin typeface="Courier New"/>
                <a:ea typeface="Courier New"/>
                <a:cs typeface="Courier New"/>
                <a:sym typeface="Courier New"/>
              </a:defRPr>
            </a:pPr>
            <a:r>
              <a:t>DataOutputStream output = </a:t>
            </a:r>
            <a:r>
              <a:rPr b="1">
                <a:solidFill>
                  <a:srgbClr val="000FD6"/>
                </a:solidFill>
              </a:rPr>
              <a:t>new </a:t>
            </a:r>
            <a:r>
              <a:t>DataOutputStream(</a:t>
            </a:r>
            <a:br/>
            <a:r>
              <a:rPr b="1">
                <a:solidFill>
                  <a:srgbClr val="000FD6"/>
                </a:solidFill>
              </a:rPr>
              <a:t>new </a:t>
            </a:r>
            <a:r>
              <a:t>BufferedOutputStream(</a:t>
            </a:r>
            <a:r>
              <a:rPr b="1">
                <a:solidFill>
                  <a:srgbClr val="000FD6"/>
                </a:solidFill>
              </a:rPr>
              <a:t>new </a:t>
            </a:r>
            <a:r>
              <a:t>FileOutputStream(</a:t>
            </a:r>
            <a:r>
              <a:rPr b="1">
                <a:solidFill>
                  <a:srgbClr val="009980"/>
                </a:solidFill>
              </a:rPr>
              <a:t>"temp.dat"</a:t>
            </a:r>
            <a:r>
              <a:t>))); </a:t>
            </a:r>
          </a:p>
          <a:p>
            <a:pPr defTabSz="457200">
              <a:spcBef>
                <a:spcPts val="1200"/>
              </a:spcBef>
              <a:defRPr sz="2500">
                <a:latin typeface="Courier New"/>
                <a:ea typeface="Courier New"/>
                <a:cs typeface="Courier New"/>
                <a:sym typeface="Courier New"/>
              </a:defRPr>
            </a:pPr>
            <a:r>
              <a:t>DataInputStream input = </a:t>
            </a:r>
            <a:r>
              <a:rPr b="1">
                <a:solidFill>
                  <a:srgbClr val="000FD6"/>
                </a:solidFill>
              </a:rPr>
              <a:t>new </a:t>
            </a:r>
            <a:r>
              <a:t>DataInputStream(</a:t>
            </a:r>
            <a:br/>
            <a:r>
              <a:rPr b="1">
                <a:solidFill>
                  <a:srgbClr val="000FD6"/>
                </a:solidFill>
              </a:rPr>
              <a:t>new </a:t>
            </a:r>
            <a:r>
              <a:t>BufferedInputStream(</a:t>
            </a:r>
            <a:r>
              <a:rPr b="1">
                <a:solidFill>
                  <a:srgbClr val="000FD6"/>
                </a:solidFill>
              </a:rPr>
              <a:t>new </a:t>
            </a:r>
            <a:r>
              <a:t>FileInputStream(</a:t>
            </a:r>
            <a:r>
              <a:rPr b="1">
                <a:solidFill>
                  <a:srgbClr val="009980"/>
                </a:solidFill>
              </a:rPr>
              <a:t>"temp.dat"</a:t>
            </a:r>
            <a:r>
              <a:t>)));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tream"/>
          <p:cNvSpPr txBox="1">
            <a:spLocks noGrp="1"/>
          </p:cNvSpPr>
          <p:nvPr>
            <p:ph type="title"/>
          </p:nvPr>
        </p:nvSpPr>
        <p:spPr>
          <a:xfrm>
            <a:off x="765750" y="263524"/>
            <a:ext cx="22852500" cy="2022445"/>
          </a:xfrm>
          <a:prstGeom prst="rect">
            <a:avLst/>
          </a:prstGeom>
        </p:spPr>
        <p:txBody>
          <a:bodyPr/>
          <a:lstStyle/>
          <a:p>
            <a:r>
              <a:rPr lang="tr-TR" dirty="0"/>
              <a:t>Object I/O</a:t>
            </a:r>
            <a:endParaRPr dirty="0"/>
          </a:p>
        </p:txBody>
      </p:sp>
      <p:sp>
        <p:nvSpPr>
          <p:cNvPr id="150" name="Object I/O işlemlerinizi de gerçekleştirebilirsiniz. Örneğin record yapısı ile kendi veri tipinizi oluşturup bu yapıda bilgileri dosyada saklayabilirsiniz."/>
          <p:cNvSpPr txBox="1">
            <a:spLocks noGrp="1"/>
          </p:cNvSpPr>
          <p:nvPr>
            <p:ph type="body" idx="1"/>
          </p:nvPr>
        </p:nvSpPr>
        <p:spPr>
          <a:xfrm>
            <a:off x="838230" y="2606681"/>
            <a:ext cx="22707542" cy="9823486"/>
          </a:xfrm>
          <a:prstGeom prst="rect">
            <a:avLst/>
          </a:prstGeom>
        </p:spPr>
        <p:txBody>
          <a:bodyPr/>
          <a:lstStyle/>
          <a:p>
            <a:r>
              <a:rPr lang="en-US" dirty="0" err="1"/>
              <a:t>ObjectInputStream</a:t>
            </a:r>
            <a:r>
              <a:rPr lang="en-US" dirty="0"/>
              <a:t>/</a:t>
            </a:r>
            <a:r>
              <a:rPr lang="en-US" dirty="0" err="1"/>
              <a:t>ObjectOutputStream</a:t>
            </a:r>
            <a:r>
              <a:rPr lang="en-US" dirty="0"/>
              <a:t> enables you to perform I/O for objects in addition for primitive type values and strings. </a:t>
            </a:r>
            <a:endParaRPr dirty="0"/>
          </a:p>
        </p:txBody>
      </p:sp>
      <p:pic>
        <p:nvPicPr>
          <p:cNvPr id="151" name="image.pdf" descr="image.pdf"/>
          <p:cNvPicPr>
            <a:picLocks noChangeAspect="1"/>
          </p:cNvPicPr>
          <p:nvPr/>
        </p:nvPicPr>
        <p:blipFill>
          <a:blip r:embed="rId2"/>
          <a:stretch>
            <a:fillRect/>
          </a:stretch>
        </p:blipFill>
        <p:spPr>
          <a:xfrm>
            <a:off x="3727174" y="6004164"/>
            <a:ext cx="16929652" cy="6477734"/>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Object I/O"/>
          <p:cNvSpPr txBox="1">
            <a:spLocks noGrp="1"/>
          </p:cNvSpPr>
          <p:nvPr>
            <p:ph type="title"/>
          </p:nvPr>
        </p:nvSpPr>
        <p:spPr>
          <a:xfrm>
            <a:off x="765750" y="263524"/>
            <a:ext cx="22852500" cy="2022445"/>
          </a:xfrm>
          <a:prstGeom prst="rect">
            <a:avLst/>
          </a:prstGeom>
        </p:spPr>
        <p:txBody>
          <a:bodyPr/>
          <a:lstStyle/>
          <a:p>
            <a:r>
              <a:t>Object I/O</a:t>
            </a:r>
          </a:p>
        </p:txBody>
      </p:sp>
      <p:sp>
        <p:nvSpPr>
          <p:cNvPr id="154" name="import java.io.*;…"/>
          <p:cNvSpPr txBox="1">
            <a:spLocks noGrp="1"/>
          </p:cNvSpPr>
          <p:nvPr>
            <p:ph type="body" idx="1"/>
          </p:nvPr>
        </p:nvSpPr>
        <p:spPr>
          <a:xfrm>
            <a:off x="838230" y="2606681"/>
            <a:ext cx="22707542" cy="9823486"/>
          </a:xfrm>
          <a:prstGeom prst="rect">
            <a:avLst/>
          </a:prstGeom>
        </p:spPr>
        <p:txBody>
          <a:bodyPr/>
          <a:lstStyle/>
          <a:p>
            <a:pPr marL="0" indent="0" defTabSz="457200">
              <a:lnSpc>
                <a:spcPct val="100000"/>
              </a:lnSpc>
              <a:spcBef>
                <a:spcPts val="0"/>
              </a:spcBef>
              <a:buSzTx/>
              <a:buNone/>
              <a:defRPr sz="2900" b="1">
                <a:solidFill>
                  <a:srgbClr val="000FD6"/>
                </a:solidFill>
                <a:latin typeface="Courier New"/>
                <a:ea typeface="Courier New"/>
                <a:cs typeface="Courier New"/>
                <a:sym typeface="Courier New"/>
              </a:defRPr>
            </a:pPr>
            <a:r>
              <a:t>import</a:t>
            </a:r>
            <a:r>
              <a:rPr b="0">
                <a:solidFill>
                  <a:srgbClr val="000000"/>
                </a:solidFill>
              </a:rPr>
              <a:t> java.io.*;</a:t>
            </a:r>
          </a:p>
          <a:p>
            <a:pPr marL="0" indent="0" defTabSz="457200">
              <a:lnSpc>
                <a:spcPct val="100000"/>
              </a:lnSpc>
              <a:spcBef>
                <a:spcPts val="0"/>
              </a:spcBef>
              <a:buSzTx/>
              <a:buNone/>
              <a:defRPr sz="2900">
                <a:latin typeface="Courier New"/>
                <a:ea typeface="Courier New"/>
                <a:cs typeface="Courier New"/>
                <a:sym typeface="Courier New"/>
              </a:defRPr>
            </a:pPr>
            <a:endParaRPr b="0">
              <a:solidFill>
                <a:srgbClr val="000000"/>
              </a:solidFill>
            </a:endParaRPr>
          </a:p>
          <a:p>
            <a:pPr marL="0" indent="0" defTabSz="457200">
              <a:lnSpc>
                <a:spcPct val="100000"/>
              </a:lnSpc>
              <a:spcBef>
                <a:spcPts val="0"/>
              </a:spcBef>
              <a:buSzTx/>
              <a:buNone/>
              <a:defRPr sz="2900" b="1">
                <a:solidFill>
                  <a:srgbClr val="000FD6"/>
                </a:solidFill>
                <a:latin typeface="Courier New"/>
                <a:ea typeface="Courier New"/>
                <a:cs typeface="Courier New"/>
                <a:sym typeface="Courier New"/>
              </a:defRPr>
            </a:pPr>
            <a:r>
              <a:t>public</a:t>
            </a:r>
            <a:r>
              <a:rPr b="0">
                <a:solidFill>
                  <a:srgbClr val="000000"/>
                </a:solidFill>
              </a:rPr>
              <a:t> </a:t>
            </a:r>
            <a:r>
              <a:t>class</a:t>
            </a:r>
            <a:r>
              <a:rPr b="0">
                <a:solidFill>
                  <a:srgbClr val="000000"/>
                </a:solidFill>
              </a:rPr>
              <a:t> TestObjectOutputStream {</a:t>
            </a:r>
          </a:p>
          <a:p>
            <a:pPr marL="0" indent="0" defTabSz="457200">
              <a:lnSpc>
                <a:spcPct val="100000"/>
              </a:lnSpc>
              <a:spcBef>
                <a:spcPts val="0"/>
              </a:spcBef>
              <a:buSzTx/>
              <a:buNone/>
              <a:defRPr sz="2900">
                <a:latin typeface="Courier New"/>
                <a:ea typeface="Courier New"/>
                <a:cs typeface="Courier New"/>
                <a:sym typeface="Courier New"/>
              </a:defRPr>
            </a:pPr>
            <a:r>
              <a:t>  </a:t>
            </a:r>
            <a:r>
              <a:rPr b="1">
                <a:solidFill>
                  <a:srgbClr val="000FD6"/>
                </a:solidFill>
              </a:rPr>
              <a:t>public</a:t>
            </a:r>
            <a:r>
              <a:t> </a:t>
            </a:r>
            <a:r>
              <a:rPr b="1">
                <a:solidFill>
                  <a:srgbClr val="000FD6"/>
                </a:solidFill>
              </a:rPr>
              <a:t>static</a:t>
            </a:r>
            <a:r>
              <a:t> </a:t>
            </a:r>
            <a:r>
              <a:rPr b="1">
                <a:solidFill>
                  <a:srgbClr val="000FD6"/>
                </a:solidFill>
              </a:rPr>
              <a:t>void</a:t>
            </a:r>
            <a:r>
              <a:t> main(String[] args) </a:t>
            </a:r>
            <a:r>
              <a:rPr b="1">
                <a:solidFill>
                  <a:srgbClr val="000FD6"/>
                </a:solidFill>
              </a:rPr>
              <a:t>throws</a:t>
            </a:r>
            <a:r>
              <a:t> IOException {</a:t>
            </a:r>
          </a:p>
          <a:p>
            <a:pPr marL="0" indent="0" defTabSz="457200">
              <a:lnSpc>
                <a:spcPct val="100000"/>
              </a:lnSpc>
              <a:spcBef>
                <a:spcPts val="0"/>
              </a:spcBef>
              <a:buSzTx/>
              <a:buNone/>
              <a:defRPr sz="2900">
                <a:latin typeface="Courier New"/>
                <a:ea typeface="Courier New"/>
                <a:cs typeface="Courier New"/>
                <a:sym typeface="Courier New"/>
              </a:defRPr>
            </a:pPr>
            <a:r>
              <a:t>    </a:t>
            </a:r>
            <a:r>
              <a:rPr b="1">
                <a:solidFill>
                  <a:srgbClr val="000FD6"/>
                </a:solidFill>
              </a:rPr>
              <a:t>try</a:t>
            </a:r>
            <a:r>
              <a:t> ( </a:t>
            </a:r>
            <a:r>
              <a:rPr>
                <a:solidFill>
                  <a:srgbClr val="005500"/>
                </a:solidFill>
              </a:rPr>
              <a:t>// Create an output stream for file object.dat</a:t>
            </a:r>
          </a:p>
          <a:p>
            <a:pPr marL="0" indent="0" defTabSz="457200">
              <a:lnSpc>
                <a:spcPct val="100000"/>
              </a:lnSpc>
              <a:spcBef>
                <a:spcPts val="0"/>
              </a:spcBef>
              <a:buSzTx/>
              <a:buNone/>
              <a:defRPr sz="2900">
                <a:latin typeface="Courier New"/>
                <a:ea typeface="Courier New"/>
                <a:cs typeface="Courier New"/>
                <a:sym typeface="Courier New"/>
              </a:defRPr>
            </a:pPr>
            <a:r>
              <a:t>      ObjectOutputStream output =</a:t>
            </a:r>
          </a:p>
          <a:p>
            <a:pPr marL="0" indent="0" defTabSz="457200">
              <a:lnSpc>
                <a:spcPct val="100000"/>
              </a:lnSpc>
              <a:spcBef>
                <a:spcPts val="0"/>
              </a:spcBef>
              <a:buSzTx/>
              <a:buNone/>
              <a:defRPr sz="2900">
                <a:latin typeface="Courier New"/>
                <a:ea typeface="Courier New"/>
                <a:cs typeface="Courier New"/>
                <a:sym typeface="Courier New"/>
              </a:defRPr>
            </a:pPr>
            <a:r>
              <a:t>        </a:t>
            </a:r>
            <a:r>
              <a:rPr b="1">
                <a:solidFill>
                  <a:srgbClr val="000FD6"/>
                </a:solidFill>
              </a:rPr>
              <a:t>new</a:t>
            </a:r>
            <a:r>
              <a:t> ObjectOutputStream(</a:t>
            </a:r>
            <a:r>
              <a:rPr b="1">
                <a:solidFill>
                  <a:srgbClr val="000FD6"/>
                </a:solidFill>
              </a:rPr>
              <a:t>new</a:t>
            </a:r>
            <a:r>
              <a:t> FileOutputStream(</a:t>
            </a:r>
            <a:r>
              <a:rPr>
                <a:solidFill>
                  <a:srgbClr val="007D9F"/>
                </a:solidFill>
              </a:rPr>
              <a:t>"object.dat"</a:t>
            </a:r>
            <a:r>
              <a:t>));</a:t>
            </a:r>
          </a:p>
          <a:p>
            <a:pPr marL="0" indent="0" defTabSz="457200">
              <a:lnSpc>
                <a:spcPct val="100000"/>
              </a:lnSpc>
              <a:spcBef>
                <a:spcPts val="0"/>
              </a:spcBef>
              <a:buSzTx/>
              <a:buNone/>
              <a:defRPr sz="2900">
                <a:latin typeface="Courier New"/>
                <a:ea typeface="Courier New"/>
                <a:cs typeface="Courier New"/>
                <a:sym typeface="Courier New"/>
              </a:defRPr>
            </a:pPr>
            <a:r>
              <a:t>    ) {</a:t>
            </a:r>
          </a:p>
          <a:p>
            <a:pPr marL="0" indent="0" defTabSz="457200">
              <a:lnSpc>
                <a:spcPct val="100000"/>
              </a:lnSpc>
              <a:spcBef>
                <a:spcPts val="0"/>
              </a:spcBef>
              <a:buSzTx/>
              <a:buNone/>
              <a:defRPr sz="2900">
                <a:latin typeface="Courier New"/>
                <a:ea typeface="Courier New"/>
                <a:cs typeface="Courier New"/>
                <a:sym typeface="Courier New"/>
              </a:defRPr>
            </a:pPr>
            <a:r>
              <a:t>      </a:t>
            </a:r>
            <a:r>
              <a:rPr>
                <a:solidFill>
                  <a:srgbClr val="005500"/>
                </a:solidFill>
              </a:rPr>
              <a:t>// Write a string, double value, and object to the file</a:t>
            </a:r>
          </a:p>
          <a:p>
            <a:pPr marL="0" indent="0" defTabSz="457200">
              <a:lnSpc>
                <a:spcPct val="100000"/>
              </a:lnSpc>
              <a:spcBef>
                <a:spcPts val="0"/>
              </a:spcBef>
              <a:buSzTx/>
              <a:buNone/>
              <a:defRPr sz="2900">
                <a:latin typeface="Courier New"/>
                <a:ea typeface="Courier New"/>
                <a:cs typeface="Courier New"/>
                <a:sym typeface="Courier New"/>
              </a:defRPr>
            </a:pPr>
            <a:r>
              <a:t>      output.writeUTF(</a:t>
            </a:r>
            <a:r>
              <a:rPr>
                <a:solidFill>
                  <a:srgbClr val="007D9F"/>
                </a:solidFill>
              </a:rPr>
              <a:t>"John"</a:t>
            </a:r>
            <a:r>
              <a:t>);</a:t>
            </a:r>
          </a:p>
          <a:p>
            <a:pPr marL="0" indent="0" defTabSz="457200">
              <a:lnSpc>
                <a:spcPct val="100000"/>
              </a:lnSpc>
              <a:spcBef>
                <a:spcPts val="0"/>
              </a:spcBef>
              <a:buSzTx/>
              <a:buNone/>
              <a:defRPr sz="2900">
                <a:latin typeface="Courier New"/>
                <a:ea typeface="Courier New"/>
                <a:cs typeface="Courier New"/>
                <a:sym typeface="Courier New"/>
              </a:defRPr>
            </a:pPr>
            <a:r>
              <a:t>      output.writeDouble(</a:t>
            </a:r>
            <a:r>
              <a:rPr>
                <a:solidFill>
                  <a:srgbClr val="007D9F"/>
                </a:solidFill>
              </a:rPr>
              <a:t>85.5</a:t>
            </a:r>
            <a:r>
              <a:t>);</a:t>
            </a:r>
          </a:p>
          <a:p>
            <a:pPr marL="0" indent="0" defTabSz="457200">
              <a:lnSpc>
                <a:spcPct val="100000"/>
              </a:lnSpc>
              <a:spcBef>
                <a:spcPts val="0"/>
              </a:spcBef>
              <a:buSzTx/>
              <a:buNone/>
              <a:defRPr sz="2900">
                <a:latin typeface="Courier New"/>
                <a:ea typeface="Courier New"/>
                <a:cs typeface="Courier New"/>
                <a:sym typeface="Courier New"/>
              </a:defRPr>
            </a:pPr>
            <a:r>
              <a:t>      output.writeObject(</a:t>
            </a:r>
            <a:r>
              <a:rPr b="1">
                <a:solidFill>
                  <a:srgbClr val="000FD6"/>
                </a:solidFill>
              </a:rPr>
              <a:t>new</a:t>
            </a:r>
            <a:r>
              <a:t> java.util.Date());</a:t>
            </a:r>
          </a:p>
          <a:p>
            <a:pPr marL="0" indent="0" defTabSz="457200">
              <a:lnSpc>
                <a:spcPct val="100000"/>
              </a:lnSpc>
              <a:spcBef>
                <a:spcPts val="0"/>
              </a:spcBef>
              <a:buSzTx/>
              <a:buNone/>
              <a:defRPr sz="2900">
                <a:latin typeface="Courier New"/>
                <a:ea typeface="Courier New"/>
                <a:cs typeface="Courier New"/>
                <a:sym typeface="Courier New"/>
              </a:defRPr>
            </a:pPr>
            <a:r>
              <a:t>    }</a:t>
            </a:r>
          </a:p>
          <a:p>
            <a:pPr marL="0" indent="0" defTabSz="457200">
              <a:lnSpc>
                <a:spcPct val="100000"/>
              </a:lnSpc>
              <a:spcBef>
                <a:spcPts val="0"/>
              </a:spcBef>
              <a:buSzTx/>
              <a:buNone/>
              <a:defRPr sz="2900">
                <a:latin typeface="Courier New"/>
                <a:ea typeface="Courier New"/>
                <a:cs typeface="Courier New"/>
                <a:sym typeface="Courier New"/>
              </a:defRPr>
            </a:pPr>
            <a:r>
              <a:t>  }</a:t>
            </a:r>
          </a:p>
          <a:p>
            <a:pPr marL="0" indent="0" defTabSz="457200">
              <a:lnSpc>
                <a:spcPct val="100000"/>
              </a:lnSpc>
              <a:spcBef>
                <a:spcPts val="0"/>
              </a:spcBef>
              <a:buSzTx/>
              <a:buNone/>
              <a:defRPr sz="2900">
                <a:latin typeface="Courier New"/>
                <a:ea typeface="Courier New"/>
                <a:cs typeface="Courier New"/>
                <a:sym typeface="Courier New"/>
              </a:defRPr>
            </a:pPr>
            <a:r>
              <a:t>}</a:t>
            </a:r>
          </a:p>
        </p:txBody>
      </p:sp>
      <p:grpSp>
        <p:nvGrpSpPr>
          <p:cNvPr id="157" name="Group">
            <a:hlinkClick r:id="rId2"/>
          </p:cNvPr>
          <p:cNvGrpSpPr/>
          <p:nvPr/>
        </p:nvGrpSpPr>
        <p:grpSpPr>
          <a:xfrm>
            <a:off x="15828901" y="8472196"/>
            <a:ext cx="2857502" cy="381002"/>
            <a:chOff x="0" y="0"/>
            <a:chExt cx="2857500" cy="381001"/>
          </a:xfrm>
        </p:grpSpPr>
        <p:sp>
          <p:nvSpPr>
            <p:cNvPr id="155" name="Rectangle"/>
            <p:cNvSpPr/>
            <p:nvPr/>
          </p:nvSpPr>
          <p:spPr>
            <a:xfrm>
              <a:off x="-1" y="-1"/>
              <a:ext cx="2857502" cy="381003"/>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156" name="TestObjectInputStream"/>
            <p:cNvSpPr txBox="1"/>
            <p:nvPr/>
          </p:nvSpPr>
          <p:spPr>
            <a:xfrm>
              <a:off x="45719" y="0"/>
              <a:ext cx="2766063" cy="3752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defTabSz="914400">
                <a:defRPr sz="2000"/>
              </a:lvl1pPr>
            </a:lstStyle>
            <a:p>
              <a:r>
                <a:t>TestObjectInputStream</a:t>
              </a:r>
            </a:p>
          </p:txBody>
        </p:sp>
      </p:grpSp>
      <p:grpSp>
        <p:nvGrpSpPr>
          <p:cNvPr id="165" name="Group"/>
          <p:cNvGrpSpPr/>
          <p:nvPr/>
        </p:nvGrpSpPr>
        <p:grpSpPr>
          <a:xfrm>
            <a:off x="18838800" y="8472194"/>
            <a:ext cx="698504" cy="381004"/>
            <a:chOff x="-1" y="-1"/>
            <a:chExt cx="698503" cy="381002"/>
          </a:xfrm>
        </p:grpSpPr>
        <p:grpSp>
          <p:nvGrpSpPr>
            <p:cNvPr id="163" name="Group"/>
            <p:cNvGrpSpPr/>
            <p:nvPr/>
          </p:nvGrpSpPr>
          <p:grpSpPr>
            <a:xfrm>
              <a:off x="-2" y="-2"/>
              <a:ext cx="698504" cy="381003"/>
              <a:chOff x="0" y="0"/>
              <a:chExt cx="698503" cy="381002"/>
            </a:xfrm>
          </p:grpSpPr>
          <p:sp>
            <p:nvSpPr>
              <p:cNvPr id="158" name="Rectangle"/>
              <p:cNvSpPr/>
              <p:nvPr/>
            </p:nvSpPr>
            <p:spPr>
              <a:xfrm>
                <a:off x="0" y="0"/>
                <a:ext cx="698502" cy="381002"/>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0" tIns="0" rIns="0" bIns="0" numCol="1" anchor="ctr">
                <a:noAutofit/>
              </a:bodyPr>
              <a:lstStyle/>
              <a:p>
                <a:pPr algn="ctr" defTabSz="914400">
                  <a:defRPr sz="1800"/>
                </a:pPr>
                <a:endParaRPr/>
              </a:p>
            </p:txBody>
          </p:sp>
          <p:sp>
            <p:nvSpPr>
              <p:cNvPr id="159" name="Shape"/>
              <p:cNvSpPr/>
              <p:nvPr/>
            </p:nvSpPr>
            <p:spPr>
              <a:xfrm>
                <a:off x="0" y="-1"/>
                <a:ext cx="698503" cy="238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6" y="21600"/>
                    </a:lnTo>
                    <a:lnTo>
                      <a:pt x="20864" y="21600"/>
                    </a:lnTo>
                    <a:lnTo>
                      <a:pt x="21600" y="0"/>
                    </a:lnTo>
                    <a:close/>
                  </a:path>
                </a:pathLst>
              </a:custGeom>
              <a:solidFill>
                <a:srgbClr val="60B4C8"/>
              </a:solidFill>
              <a:ln w="12700" cap="flat">
                <a:noFill/>
                <a:miter lim="400000"/>
              </a:ln>
              <a:effectLst/>
            </p:spPr>
            <p:txBody>
              <a:bodyPr wrap="square" lIns="0" tIns="0" rIns="0" bIns="0" numCol="1" anchor="ctr">
                <a:noAutofit/>
              </a:bodyPr>
              <a:lstStyle/>
              <a:p>
                <a:pPr algn="ctr" defTabSz="914400">
                  <a:defRPr sz="1800"/>
                </a:pPr>
                <a:endParaRPr/>
              </a:p>
            </p:txBody>
          </p:sp>
          <p:sp>
            <p:nvSpPr>
              <p:cNvPr id="160" name="Shape"/>
              <p:cNvSpPr/>
              <p:nvPr/>
            </p:nvSpPr>
            <p:spPr>
              <a:xfrm>
                <a:off x="-1"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0" tIns="0" rIns="0" bIns="0" numCol="1" anchor="ctr">
                <a:noAutofit/>
              </a:bodyPr>
              <a:lstStyle/>
              <a:p>
                <a:pPr algn="ctr" defTabSz="914400">
                  <a:defRPr sz="1800"/>
                </a:pPr>
                <a:endParaRPr/>
              </a:p>
            </p:txBody>
          </p:sp>
          <p:sp>
            <p:nvSpPr>
              <p:cNvPr id="161" name="Shape"/>
              <p:cNvSpPr/>
              <p:nvPr/>
            </p:nvSpPr>
            <p:spPr>
              <a:xfrm>
                <a:off x="674688"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0" tIns="0" rIns="0" bIns="0" numCol="1" anchor="ctr">
                <a:noAutofit/>
              </a:bodyPr>
              <a:lstStyle/>
              <a:p>
                <a:pPr algn="ctr" defTabSz="914400">
                  <a:defRPr sz="1800"/>
                </a:pPr>
                <a:endParaRPr/>
              </a:p>
            </p:txBody>
          </p:sp>
          <p:sp>
            <p:nvSpPr>
              <p:cNvPr id="162" name="Shape"/>
              <p:cNvSpPr/>
              <p:nvPr/>
            </p:nvSpPr>
            <p:spPr>
              <a:xfrm>
                <a:off x="0" y="357188"/>
                <a:ext cx="698503" cy="238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864" y="0"/>
                    </a:lnTo>
                    <a:lnTo>
                      <a:pt x="736" y="0"/>
                    </a:lnTo>
                    <a:lnTo>
                      <a:pt x="0" y="21600"/>
                    </a:lnTo>
                    <a:close/>
                  </a:path>
                </a:pathLst>
              </a:custGeom>
              <a:solidFill>
                <a:srgbClr val="2D8195"/>
              </a:solidFill>
              <a:ln w="12700" cap="flat">
                <a:noFill/>
                <a:miter lim="400000"/>
              </a:ln>
              <a:effectLst/>
            </p:spPr>
            <p:txBody>
              <a:bodyPr wrap="square" lIns="0" tIns="0" rIns="0" bIns="0" numCol="1" anchor="ctr">
                <a:noAutofit/>
              </a:bodyPr>
              <a:lstStyle/>
              <a:p>
                <a:pPr algn="ctr" defTabSz="914400">
                  <a:defRPr sz="1800"/>
                </a:pPr>
                <a:endParaRPr/>
              </a:p>
            </p:txBody>
          </p:sp>
        </p:grpSp>
        <p:sp>
          <p:nvSpPr>
            <p:cNvPr id="164" name="Run"/>
            <p:cNvSpPr txBox="1"/>
            <p:nvPr/>
          </p:nvSpPr>
          <p:spPr>
            <a:xfrm>
              <a:off x="87499" y="15169"/>
              <a:ext cx="523499" cy="3506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ctr" defTabSz="914400">
                <a:defRPr sz="1800"/>
              </a:lvl1pPr>
            </a:lstStyle>
            <a:p>
              <a:r>
                <a:t>Run</a:t>
              </a:r>
            </a:p>
          </p:txBody>
        </p:sp>
      </p:grpSp>
      <p:grpSp>
        <p:nvGrpSpPr>
          <p:cNvPr id="168" name="Group">
            <a:hlinkClick r:id="rId3"/>
          </p:cNvPr>
          <p:cNvGrpSpPr/>
          <p:nvPr/>
        </p:nvGrpSpPr>
        <p:grpSpPr>
          <a:xfrm>
            <a:off x="15828902" y="7938796"/>
            <a:ext cx="2857502" cy="667329"/>
            <a:chOff x="0" y="0"/>
            <a:chExt cx="2857500" cy="667328"/>
          </a:xfrm>
        </p:grpSpPr>
        <p:sp>
          <p:nvSpPr>
            <p:cNvPr id="166" name="Rectangle"/>
            <p:cNvSpPr/>
            <p:nvPr/>
          </p:nvSpPr>
          <p:spPr>
            <a:xfrm>
              <a:off x="0" y="0"/>
              <a:ext cx="2857501" cy="381002"/>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167" name="TestObjectOutputStream"/>
            <p:cNvSpPr txBox="1"/>
            <p:nvPr/>
          </p:nvSpPr>
          <p:spPr>
            <a:xfrm>
              <a:off x="45719" y="0"/>
              <a:ext cx="2766063" cy="667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defTabSz="914400">
                <a:defRPr sz="2000"/>
              </a:lvl1pPr>
            </a:lstStyle>
            <a:p>
              <a:r>
                <a:t>TestObjectOutputStream</a:t>
              </a:r>
            </a:p>
          </p:txBody>
        </p:sp>
      </p:grpSp>
      <p:grpSp>
        <p:nvGrpSpPr>
          <p:cNvPr id="176" name="Group"/>
          <p:cNvGrpSpPr/>
          <p:nvPr/>
        </p:nvGrpSpPr>
        <p:grpSpPr>
          <a:xfrm>
            <a:off x="18838800" y="7938794"/>
            <a:ext cx="698504" cy="381004"/>
            <a:chOff x="-1" y="-1"/>
            <a:chExt cx="698503" cy="381002"/>
          </a:xfrm>
        </p:grpSpPr>
        <p:grpSp>
          <p:nvGrpSpPr>
            <p:cNvPr id="174" name="Group"/>
            <p:cNvGrpSpPr/>
            <p:nvPr/>
          </p:nvGrpSpPr>
          <p:grpSpPr>
            <a:xfrm>
              <a:off x="-2" y="-2"/>
              <a:ext cx="698504" cy="381003"/>
              <a:chOff x="0" y="0"/>
              <a:chExt cx="698503" cy="381002"/>
            </a:xfrm>
          </p:grpSpPr>
          <p:sp>
            <p:nvSpPr>
              <p:cNvPr id="169" name="Rectangle"/>
              <p:cNvSpPr/>
              <p:nvPr/>
            </p:nvSpPr>
            <p:spPr>
              <a:xfrm>
                <a:off x="0" y="0"/>
                <a:ext cx="698502" cy="381002"/>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0" tIns="0" rIns="0" bIns="0" numCol="1" anchor="ctr">
                <a:noAutofit/>
              </a:bodyPr>
              <a:lstStyle/>
              <a:p>
                <a:pPr algn="ctr" defTabSz="914400">
                  <a:defRPr sz="1800"/>
                </a:pPr>
                <a:endParaRPr/>
              </a:p>
            </p:txBody>
          </p:sp>
          <p:sp>
            <p:nvSpPr>
              <p:cNvPr id="170" name="Shape"/>
              <p:cNvSpPr/>
              <p:nvPr/>
            </p:nvSpPr>
            <p:spPr>
              <a:xfrm>
                <a:off x="0" y="-1"/>
                <a:ext cx="698503" cy="238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6" y="21600"/>
                    </a:lnTo>
                    <a:lnTo>
                      <a:pt x="20864" y="21600"/>
                    </a:lnTo>
                    <a:lnTo>
                      <a:pt x="21600" y="0"/>
                    </a:lnTo>
                    <a:close/>
                  </a:path>
                </a:pathLst>
              </a:custGeom>
              <a:solidFill>
                <a:srgbClr val="60B4C8"/>
              </a:solidFill>
              <a:ln w="12700" cap="flat">
                <a:noFill/>
                <a:miter lim="400000"/>
              </a:ln>
              <a:effectLst/>
            </p:spPr>
            <p:txBody>
              <a:bodyPr wrap="square" lIns="0" tIns="0" rIns="0" bIns="0" numCol="1" anchor="ctr">
                <a:noAutofit/>
              </a:bodyPr>
              <a:lstStyle/>
              <a:p>
                <a:pPr algn="ctr" defTabSz="914400">
                  <a:defRPr sz="1800"/>
                </a:pPr>
                <a:endParaRPr/>
              </a:p>
            </p:txBody>
          </p:sp>
          <p:sp>
            <p:nvSpPr>
              <p:cNvPr id="171" name="Shape"/>
              <p:cNvSpPr/>
              <p:nvPr/>
            </p:nvSpPr>
            <p:spPr>
              <a:xfrm>
                <a:off x="-1"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0" tIns="0" rIns="0" bIns="0" numCol="1" anchor="ctr">
                <a:noAutofit/>
              </a:bodyPr>
              <a:lstStyle/>
              <a:p>
                <a:pPr algn="ctr" defTabSz="914400">
                  <a:defRPr sz="1800"/>
                </a:pPr>
                <a:endParaRPr/>
              </a:p>
            </p:txBody>
          </p:sp>
          <p:sp>
            <p:nvSpPr>
              <p:cNvPr id="172" name="Shape"/>
              <p:cNvSpPr/>
              <p:nvPr/>
            </p:nvSpPr>
            <p:spPr>
              <a:xfrm>
                <a:off x="674688"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0" tIns="0" rIns="0" bIns="0" numCol="1" anchor="ctr">
                <a:noAutofit/>
              </a:bodyPr>
              <a:lstStyle/>
              <a:p>
                <a:pPr algn="ctr" defTabSz="914400">
                  <a:defRPr sz="1800"/>
                </a:pPr>
                <a:endParaRPr/>
              </a:p>
            </p:txBody>
          </p:sp>
          <p:sp>
            <p:nvSpPr>
              <p:cNvPr id="173" name="Shape"/>
              <p:cNvSpPr/>
              <p:nvPr/>
            </p:nvSpPr>
            <p:spPr>
              <a:xfrm>
                <a:off x="0" y="357188"/>
                <a:ext cx="698503" cy="238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864" y="0"/>
                    </a:lnTo>
                    <a:lnTo>
                      <a:pt x="736" y="0"/>
                    </a:lnTo>
                    <a:lnTo>
                      <a:pt x="0" y="21600"/>
                    </a:lnTo>
                    <a:close/>
                  </a:path>
                </a:pathLst>
              </a:custGeom>
              <a:solidFill>
                <a:srgbClr val="2D8195"/>
              </a:solidFill>
              <a:ln w="12700" cap="flat">
                <a:noFill/>
                <a:miter lim="400000"/>
              </a:ln>
              <a:effectLst/>
            </p:spPr>
            <p:txBody>
              <a:bodyPr wrap="square" lIns="0" tIns="0" rIns="0" bIns="0" numCol="1" anchor="ctr">
                <a:noAutofit/>
              </a:bodyPr>
              <a:lstStyle/>
              <a:p>
                <a:pPr algn="ctr" defTabSz="914400">
                  <a:defRPr sz="1800"/>
                </a:pPr>
                <a:endParaRPr/>
              </a:p>
            </p:txBody>
          </p:sp>
        </p:grpSp>
        <p:sp>
          <p:nvSpPr>
            <p:cNvPr id="175" name="Run"/>
            <p:cNvSpPr txBox="1"/>
            <p:nvPr/>
          </p:nvSpPr>
          <p:spPr>
            <a:xfrm>
              <a:off x="87499" y="15169"/>
              <a:ext cx="523499" cy="3506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ctr" defTabSz="914400">
                <a:defRPr sz="1800"/>
              </a:lvl1pPr>
            </a:lstStyle>
            <a:p>
              <a:r>
                <a:t>Run</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Object I/O"/>
          <p:cNvSpPr txBox="1">
            <a:spLocks noGrp="1"/>
          </p:cNvSpPr>
          <p:nvPr>
            <p:ph type="title"/>
          </p:nvPr>
        </p:nvSpPr>
        <p:spPr>
          <a:xfrm>
            <a:off x="765750" y="263524"/>
            <a:ext cx="22852500" cy="2022445"/>
          </a:xfrm>
          <a:prstGeom prst="rect">
            <a:avLst/>
          </a:prstGeom>
        </p:spPr>
        <p:txBody>
          <a:bodyPr/>
          <a:lstStyle/>
          <a:p>
            <a:r>
              <a:rPr lang="en-US" dirty="0"/>
              <a:t>The Serializable Interface</a:t>
            </a:r>
            <a:endParaRPr dirty="0"/>
          </a:p>
        </p:txBody>
      </p:sp>
      <p:sp>
        <p:nvSpPr>
          <p:cNvPr id="179" name="Tüm nesneler stream’e yazılamaz. Yazılabilir olanlar serializable olur.…"/>
          <p:cNvSpPr txBox="1">
            <a:spLocks noGrp="1"/>
          </p:cNvSpPr>
          <p:nvPr>
            <p:ph type="body" idx="1"/>
          </p:nvPr>
        </p:nvSpPr>
        <p:spPr>
          <a:xfrm>
            <a:off x="838230" y="2606681"/>
            <a:ext cx="22707542" cy="9823486"/>
          </a:xfrm>
          <a:prstGeom prst="rect">
            <a:avLst/>
          </a:prstGeom>
        </p:spPr>
        <p:txBody>
          <a:bodyPr/>
          <a:lstStyle/>
          <a:p>
            <a:r>
              <a:rPr lang="en-US" sz="5400" dirty="0"/>
              <a:t>Not all objects can be written to an output stream. Objects that can be written to an object stream is said to be </a:t>
            </a:r>
            <a:r>
              <a:rPr lang="en-US" sz="5400" dirty="0">
                <a:solidFill>
                  <a:srgbClr val="00B050"/>
                </a:solidFill>
              </a:rPr>
              <a:t>serializable</a:t>
            </a:r>
            <a:r>
              <a:rPr lang="en-US" sz="5400" dirty="0"/>
              <a:t>. A serializable object is an instance of the </a:t>
            </a:r>
            <a:r>
              <a:rPr lang="en-US" sz="5400" dirty="0" err="1"/>
              <a:t>java.io.Serializable</a:t>
            </a:r>
            <a:r>
              <a:rPr lang="en-US" sz="5400" dirty="0"/>
              <a:t> interface. So the class of a serializable object must implement Serializable. </a:t>
            </a:r>
          </a:p>
          <a:p>
            <a:r>
              <a:rPr lang="en-US" sz="5400" dirty="0"/>
              <a:t>The Serializable interface is a marker interface. It has no methods, so you don't need to add additional code in your class that implements Serializable.</a:t>
            </a:r>
          </a:p>
          <a:p>
            <a:r>
              <a:rPr lang="en-US" sz="5400" dirty="0"/>
              <a:t>Implementing this interface enables the Java serialization mechanism to automate the process of storing the objects and arrays. </a:t>
            </a:r>
          </a:p>
          <a:p>
            <a:pPr>
              <a:defRPr>
                <a:solidFill>
                  <a:srgbClr val="FF40FF"/>
                </a:solidFill>
              </a:defRPr>
            </a:pPr>
            <a:r>
              <a:rPr sz="5400" dirty="0" err="1"/>
              <a:t>java.io.Serializable</a:t>
            </a:r>
            <a:r>
              <a:rPr sz="5400" dirty="0"/>
              <a:t> </a:t>
            </a:r>
            <a:r>
              <a:rPr lang="tr-TR" sz="5400" dirty="0" err="1">
                <a:solidFill>
                  <a:srgbClr val="000000"/>
                </a:solidFill>
              </a:rPr>
              <a:t>library</a:t>
            </a:r>
            <a:r>
              <a:rPr lang="tr-TR" sz="5400" dirty="0">
                <a:solidFill>
                  <a:srgbClr val="000000"/>
                </a:solidFill>
              </a:rPr>
              <a:t> is </a:t>
            </a:r>
            <a:r>
              <a:rPr lang="tr-TR" sz="5400" dirty="0" err="1">
                <a:solidFill>
                  <a:srgbClr val="000000"/>
                </a:solidFill>
              </a:rPr>
              <a:t>used</a:t>
            </a:r>
            <a:r>
              <a:rPr lang="tr-TR" sz="5400" dirty="0">
                <a:solidFill>
                  <a:srgbClr val="000000"/>
                </a:solidFill>
              </a:rPr>
              <a:t> </a:t>
            </a:r>
            <a:r>
              <a:rPr lang="tr-TR" sz="5400" dirty="0" err="1">
                <a:solidFill>
                  <a:srgbClr val="000000"/>
                </a:solidFill>
              </a:rPr>
              <a:t>and</a:t>
            </a:r>
            <a:r>
              <a:rPr lang="tr-TR" sz="5400" dirty="0">
                <a:solidFill>
                  <a:srgbClr val="000000"/>
                </a:solidFill>
              </a:rPr>
              <a:t> </a:t>
            </a:r>
            <a:r>
              <a:rPr sz="5400" dirty="0">
                <a:solidFill>
                  <a:srgbClr val="000000"/>
                </a:solidFill>
              </a:rPr>
              <a:t> </a:t>
            </a:r>
            <a:r>
              <a:rPr sz="5400" dirty="0">
                <a:solidFill>
                  <a:srgbClr val="0433FF"/>
                </a:solidFill>
              </a:rPr>
              <a:t>implement Serializable </a:t>
            </a:r>
            <a:r>
              <a:rPr sz="5400" dirty="0" err="1">
                <a:solidFill>
                  <a:srgbClr val="000000"/>
                </a:solidFill>
              </a:rPr>
              <a:t>ke</a:t>
            </a:r>
            <a:r>
              <a:rPr lang="tr-TR" sz="5400" dirty="0" err="1">
                <a:solidFill>
                  <a:srgbClr val="000000"/>
                </a:solidFill>
              </a:rPr>
              <a:t>ywords</a:t>
            </a:r>
            <a:r>
              <a:rPr lang="tr-TR" sz="5400" dirty="0">
                <a:solidFill>
                  <a:srgbClr val="000000"/>
                </a:solidFill>
              </a:rPr>
              <a:t> </a:t>
            </a:r>
            <a:r>
              <a:rPr lang="tr-TR" sz="5400" dirty="0" err="1">
                <a:solidFill>
                  <a:srgbClr val="000000"/>
                </a:solidFill>
              </a:rPr>
              <a:t>should</a:t>
            </a:r>
            <a:r>
              <a:rPr lang="tr-TR" sz="5400" dirty="0">
                <a:solidFill>
                  <a:srgbClr val="000000"/>
                </a:solidFill>
              </a:rPr>
              <a:t> be </a:t>
            </a:r>
            <a:r>
              <a:rPr lang="tr-TR" sz="5400" dirty="0" err="1">
                <a:solidFill>
                  <a:srgbClr val="000000"/>
                </a:solidFill>
              </a:rPr>
              <a:t>added</a:t>
            </a:r>
            <a:r>
              <a:rPr lang="tr-TR" sz="5400" dirty="0">
                <a:solidFill>
                  <a:srgbClr val="000000"/>
                </a:solidFill>
              </a:rPr>
              <a:t> </a:t>
            </a:r>
            <a:r>
              <a:rPr lang="tr-TR" sz="5400" dirty="0" err="1">
                <a:solidFill>
                  <a:srgbClr val="000000"/>
                </a:solidFill>
              </a:rPr>
              <a:t>to</a:t>
            </a:r>
            <a:r>
              <a:rPr lang="tr-TR" sz="5400" dirty="0">
                <a:solidFill>
                  <a:srgbClr val="000000"/>
                </a:solidFill>
              </a:rPr>
              <a:t> </a:t>
            </a:r>
            <a:r>
              <a:rPr lang="tr-TR" sz="5400" dirty="0" err="1">
                <a:solidFill>
                  <a:srgbClr val="000000"/>
                </a:solidFill>
              </a:rPr>
              <a:t>record</a:t>
            </a:r>
            <a:r>
              <a:rPr lang="tr-TR" sz="5400" dirty="0">
                <a:solidFill>
                  <a:srgbClr val="000000"/>
                </a:solidFill>
              </a:rPr>
              <a:t> </a:t>
            </a:r>
            <a:r>
              <a:rPr lang="tr-TR" sz="5400" dirty="0" err="1">
                <a:solidFill>
                  <a:srgbClr val="000000"/>
                </a:solidFill>
              </a:rPr>
              <a:t>structure</a:t>
            </a:r>
            <a:r>
              <a:rPr lang="tr-TR" sz="5400" dirty="0">
                <a:solidFill>
                  <a:srgbClr val="000000"/>
                </a:solidFill>
              </a:rP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erileştirme"/>
          <p:cNvSpPr txBox="1">
            <a:spLocks noGrp="1"/>
          </p:cNvSpPr>
          <p:nvPr>
            <p:ph type="title"/>
          </p:nvPr>
        </p:nvSpPr>
        <p:spPr>
          <a:xfrm>
            <a:off x="765750" y="263524"/>
            <a:ext cx="22852500" cy="2022445"/>
          </a:xfrm>
          <a:prstGeom prst="rect">
            <a:avLst/>
          </a:prstGeom>
        </p:spPr>
        <p:txBody>
          <a:bodyPr/>
          <a:lstStyle/>
          <a:p>
            <a:r>
              <a:rPr lang="en-US" dirty="0"/>
              <a:t>Serializing Arrays </a:t>
            </a:r>
            <a:endParaRPr dirty="0"/>
          </a:p>
        </p:txBody>
      </p:sp>
      <p:sp>
        <p:nvSpPr>
          <p:cNvPr id="182" name="Diziyi serileştirelim.…"/>
          <p:cNvSpPr txBox="1">
            <a:spLocks noGrp="1"/>
          </p:cNvSpPr>
          <p:nvPr>
            <p:ph type="body" idx="1"/>
          </p:nvPr>
        </p:nvSpPr>
        <p:spPr>
          <a:xfrm>
            <a:off x="838230" y="2606681"/>
            <a:ext cx="22707542" cy="9823486"/>
          </a:xfrm>
          <a:prstGeom prst="rect">
            <a:avLst/>
          </a:prstGeom>
        </p:spPr>
        <p:txBody>
          <a:bodyPr>
            <a:normAutofit lnSpcReduction="10000"/>
          </a:bodyPr>
          <a:lstStyle/>
          <a:p>
            <a:r>
              <a:rPr lang="tr-TR" dirty="0" err="1"/>
              <a:t>Let’s</a:t>
            </a:r>
            <a:r>
              <a:rPr lang="tr-TR" dirty="0"/>
              <a:t> </a:t>
            </a:r>
            <a:r>
              <a:rPr lang="tr-TR" dirty="0" err="1"/>
              <a:t>serialize</a:t>
            </a:r>
            <a:r>
              <a:rPr lang="tr-TR" dirty="0"/>
              <a:t> an </a:t>
            </a:r>
            <a:r>
              <a:rPr lang="tr-TR" dirty="0" err="1"/>
              <a:t>array</a:t>
            </a:r>
            <a:r>
              <a:rPr dirty="0"/>
              <a:t>.</a:t>
            </a:r>
          </a:p>
          <a:p>
            <a:pPr marL="0" lvl="3" indent="685800" defTabSz="457200">
              <a:lnSpc>
                <a:spcPct val="100000"/>
              </a:lnSpc>
              <a:spcBef>
                <a:spcPts val="0"/>
              </a:spcBef>
              <a:buSzTx/>
              <a:buNone/>
              <a:defRPr sz="1800" b="1">
                <a:solidFill>
                  <a:srgbClr val="000FD6"/>
                </a:solidFill>
                <a:latin typeface="Courier New"/>
                <a:ea typeface="Courier New"/>
                <a:cs typeface="Courier New"/>
                <a:sym typeface="Courier New"/>
              </a:defRPr>
            </a:pPr>
            <a:r>
              <a:rPr dirty="0"/>
              <a:t>import</a:t>
            </a:r>
            <a:r>
              <a:rPr b="0" dirty="0">
                <a:solidFill>
                  <a:srgbClr val="000000"/>
                </a:solidFill>
              </a:rPr>
              <a:t> </a:t>
            </a:r>
            <a:r>
              <a:rPr b="0" dirty="0" err="1">
                <a:solidFill>
                  <a:srgbClr val="000000"/>
                </a:solidFill>
              </a:rPr>
              <a:t>java.io</a:t>
            </a:r>
            <a:r>
              <a:rPr b="0" dirty="0">
                <a:solidFill>
                  <a:srgbClr val="000000"/>
                </a:solidFill>
              </a:rPr>
              <a:t>.*;</a:t>
            </a:r>
          </a:p>
          <a:p>
            <a:pPr marL="0" lvl="3" indent="685800" defTabSz="457200">
              <a:lnSpc>
                <a:spcPct val="100000"/>
              </a:lnSpc>
              <a:spcBef>
                <a:spcPts val="0"/>
              </a:spcBef>
              <a:buSzTx/>
              <a:buNone/>
              <a:defRPr sz="1800">
                <a:latin typeface="Courier New"/>
                <a:ea typeface="Courier New"/>
                <a:cs typeface="Courier New"/>
                <a:sym typeface="Courier New"/>
              </a:defRPr>
            </a:pPr>
            <a:endParaRPr b="0" dirty="0">
              <a:solidFill>
                <a:srgbClr val="000000"/>
              </a:solidFill>
            </a:endParaRPr>
          </a:p>
          <a:p>
            <a:pPr marL="0" lvl="3" indent="685800" defTabSz="457200">
              <a:lnSpc>
                <a:spcPct val="100000"/>
              </a:lnSpc>
              <a:spcBef>
                <a:spcPts val="0"/>
              </a:spcBef>
              <a:buSzTx/>
              <a:buNone/>
              <a:defRPr sz="1800" b="1">
                <a:solidFill>
                  <a:srgbClr val="000FD6"/>
                </a:solidFill>
                <a:latin typeface="Courier New"/>
                <a:ea typeface="Courier New"/>
                <a:cs typeface="Courier New"/>
                <a:sym typeface="Courier New"/>
              </a:defRPr>
            </a:pPr>
            <a:r>
              <a:rPr dirty="0"/>
              <a:t>public</a:t>
            </a:r>
            <a:r>
              <a:rPr b="0" dirty="0">
                <a:solidFill>
                  <a:srgbClr val="000000"/>
                </a:solidFill>
              </a:rPr>
              <a:t> </a:t>
            </a:r>
            <a:r>
              <a:rPr dirty="0"/>
              <a:t>class</a:t>
            </a:r>
            <a:r>
              <a:rPr b="0" dirty="0">
                <a:solidFill>
                  <a:srgbClr val="000000"/>
                </a:solidFill>
              </a:rPr>
              <a:t> </a:t>
            </a:r>
            <a:r>
              <a:rPr b="0" dirty="0" err="1">
                <a:solidFill>
                  <a:srgbClr val="000000"/>
                </a:solidFill>
              </a:rPr>
              <a:t>TestObjectStreamForArray</a:t>
            </a:r>
            <a:r>
              <a:rPr b="0" dirty="0">
                <a:solidFill>
                  <a:srgbClr val="000000"/>
                </a:solidFill>
              </a:rPr>
              <a:t> {</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b="1" dirty="0">
                <a:solidFill>
                  <a:srgbClr val="000FD6"/>
                </a:solidFill>
              </a:rPr>
              <a:t>public</a:t>
            </a:r>
            <a:r>
              <a:rPr dirty="0"/>
              <a:t> </a:t>
            </a:r>
            <a:r>
              <a:rPr b="1" dirty="0">
                <a:solidFill>
                  <a:srgbClr val="000FD6"/>
                </a:solidFill>
              </a:rPr>
              <a:t>static</a:t>
            </a:r>
            <a:r>
              <a:rPr dirty="0"/>
              <a:t> </a:t>
            </a:r>
            <a:r>
              <a:rPr b="1" dirty="0">
                <a:solidFill>
                  <a:srgbClr val="000FD6"/>
                </a:solidFill>
              </a:rPr>
              <a:t>void</a:t>
            </a:r>
            <a:r>
              <a:rPr dirty="0"/>
              <a:t> main(String[] </a:t>
            </a:r>
            <a:r>
              <a:rPr dirty="0" err="1"/>
              <a:t>args</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b="1" dirty="0">
                <a:solidFill>
                  <a:srgbClr val="000FD6"/>
                </a:solidFill>
              </a:rPr>
              <a:t>throws</a:t>
            </a:r>
            <a:r>
              <a:rPr dirty="0"/>
              <a:t> </a:t>
            </a:r>
            <a:r>
              <a:rPr dirty="0" err="1"/>
              <a:t>ClassNotFoundException</a:t>
            </a:r>
            <a:r>
              <a:rPr dirty="0"/>
              <a:t>, </a:t>
            </a:r>
            <a:r>
              <a:rPr dirty="0" err="1"/>
              <a:t>IOException</a:t>
            </a:r>
            <a:r>
              <a:rPr dirty="0"/>
              <a:t> {</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b="1" dirty="0">
                <a:solidFill>
                  <a:srgbClr val="000FD6"/>
                </a:solidFill>
              </a:rPr>
              <a:t>int</a:t>
            </a:r>
            <a:r>
              <a:rPr dirty="0"/>
              <a:t>[] numbers = {</a:t>
            </a:r>
            <a:r>
              <a:rPr dirty="0">
                <a:solidFill>
                  <a:srgbClr val="007D9F"/>
                </a:solidFill>
              </a:rPr>
              <a:t>1</a:t>
            </a:r>
            <a:r>
              <a:rPr dirty="0"/>
              <a:t>, </a:t>
            </a:r>
            <a:r>
              <a:rPr dirty="0">
                <a:solidFill>
                  <a:srgbClr val="007D9F"/>
                </a:solidFill>
              </a:rPr>
              <a:t>2</a:t>
            </a:r>
            <a:r>
              <a:rPr dirty="0"/>
              <a:t>, </a:t>
            </a:r>
            <a:r>
              <a:rPr dirty="0">
                <a:solidFill>
                  <a:srgbClr val="007D9F"/>
                </a:solidFill>
              </a:rPr>
              <a:t>3</a:t>
            </a:r>
            <a:r>
              <a:rPr dirty="0"/>
              <a:t>, </a:t>
            </a:r>
            <a:r>
              <a:rPr dirty="0">
                <a:solidFill>
                  <a:srgbClr val="007D9F"/>
                </a:solidFill>
              </a:rPr>
              <a:t>4</a:t>
            </a:r>
            <a:r>
              <a:rPr dirty="0"/>
              <a:t>, </a:t>
            </a:r>
            <a:r>
              <a:rPr dirty="0">
                <a:solidFill>
                  <a:srgbClr val="007D9F"/>
                </a:solidFill>
              </a:rPr>
              <a:t>5</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r>
              <a:rPr dirty="0"/>
              <a:t>    String[] strings = {</a:t>
            </a:r>
            <a:r>
              <a:rPr dirty="0">
                <a:solidFill>
                  <a:srgbClr val="007D9F"/>
                </a:solidFill>
              </a:rPr>
              <a:t>"John"</a:t>
            </a:r>
            <a:r>
              <a:rPr dirty="0"/>
              <a:t>, </a:t>
            </a:r>
            <a:r>
              <a:rPr dirty="0">
                <a:solidFill>
                  <a:srgbClr val="007D9F"/>
                </a:solidFill>
              </a:rPr>
              <a:t>"Susan"</a:t>
            </a:r>
            <a:r>
              <a:rPr dirty="0"/>
              <a:t>, </a:t>
            </a:r>
            <a:r>
              <a:rPr dirty="0">
                <a:solidFill>
                  <a:srgbClr val="007D9F"/>
                </a:solidFill>
              </a:rPr>
              <a:t>"Kim"</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endParaRPr dirty="0"/>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b="1" dirty="0">
                <a:solidFill>
                  <a:srgbClr val="000FD6"/>
                </a:solidFill>
              </a:rPr>
              <a:t>try</a:t>
            </a:r>
            <a:r>
              <a:rPr dirty="0"/>
              <a:t> ( </a:t>
            </a:r>
            <a:r>
              <a:rPr dirty="0">
                <a:solidFill>
                  <a:srgbClr val="005500"/>
                </a:solidFill>
              </a:rPr>
              <a:t>// Create an output stream for file </a:t>
            </a:r>
            <a:r>
              <a:rPr dirty="0" err="1">
                <a:solidFill>
                  <a:srgbClr val="005500"/>
                </a:solidFill>
              </a:rPr>
              <a:t>array.dat</a:t>
            </a:r>
            <a:endParaRPr dirty="0">
              <a:solidFill>
                <a:srgbClr val="005500"/>
              </a:solidFill>
            </a:endParaRP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dirty="0" err="1"/>
              <a:t>ObjectOutputStream</a:t>
            </a:r>
            <a:r>
              <a:rPr dirty="0"/>
              <a:t> output = </a:t>
            </a:r>
            <a:r>
              <a:rPr b="1" dirty="0">
                <a:solidFill>
                  <a:srgbClr val="000FD6"/>
                </a:solidFill>
              </a:rPr>
              <a:t>new</a:t>
            </a:r>
            <a:r>
              <a:rPr dirty="0"/>
              <a:t> </a:t>
            </a:r>
            <a:r>
              <a:rPr dirty="0" err="1"/>
              <a:t>ObjectOutputStream</a:t>
            </a:r>
            <a:r>
              <a:rPr dirty="0"/>
              <a:t>(</a:t>
            </a:r>
            <a:r>
              <a:rPr b="1" dirty="0">
                <a:solidFill>
                  <a:srgbClr val="000FD6"/>
                </a:solidFill>
              </a:rPr>
              <a:t>new</a:t>
            </a:r>
            <a:r>
              <a:rPr dirty="0"/>
              <a:t> </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dirty="0" err="1"/>
              <a:t>FileOutputStream</a:t>
            </a:r>
            <a:r>
              <a:rPr dirty="0"/>
              <a:t>(</a:t>
            </a:r>
            <a:r>
              <a:rPr dirty="0">
                <a:solidFill>
                  <a:srgbClr val="007D9F"/>
                </a:solidFill>
              </a:rPr>
              <a:t>"</a:t>
            </a:r>
            <a:r>
              <a:rPr dirty="0" err="1">
                <a:solidFill>
                  <a:srgbClr val="007D9F"/>
                </a:solidFill>
              </a:rPr>
              <a:t>array.dat</a:t>
            </a:r>
            <a:r>
              <a:rPr dirty="0">
                <a:solidFill>
                  <a:srgbClr val="007D9F"/>
                </a:solidFill>
              </a:rPr>
              <a:t>"</a:t>
            </a:r>
            <a:r>
              <a:rPr dirty="0"/>
              <a:t>, </a:t>
            </a:r>
            <a:r>
              <a:rPr b="1" dirty="0">
                <a:solidFill>
                  <a:srgbClr val="000FD6"/>
                </a:solidFill>
              </a:rPr>
              <a:t>true</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r>
              <a:rPr dirty="0"/>
              <a:t>    ) {</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dirty="0">
                <a:solidFill>
                  <a:srgbClr val="005500"/>
                </a:solidFill>
              </a:rPr>
              <a:t>// Write arrays to the object output stream</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dirty="0" err="1"/>
              <a:t>output.writeObject</a:t>
            </a:r>
            <a:r>
              <a:rPr dirty="0"/>
              <a:t>(numbers);</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dirty="0" err="1"/>
              <a:t>output.writeObject</a:t>
            </a:r>
            <a:r>
              <a:rPr dirty="0"/>
              <a:t>(strings);</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p>
          <a:p>
            <a:pPr marL="0" lvl="3" indent="685800" defTabSz="457200">
              <a:lnSpc>
                <a:spcPct val="100000"/>
              </a:lnSpc>
              <a:spcBef>
                <a:spcPts val="0"/>
              </a:spcBef>
              <a:buSzTx/>
              <a:buNone/>
              <a:defRPr sz="1800">
                <a:latin typeface="Courier New"/>
                <a:ea typeface="Courier New"/>
                <a:cs typeface="Courier New"/>
                <a:sym typeface="Courier New"/>
              </a:defRPr>
            </a:pPr>
            <a:endParaRPr dirty="0"/>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b="1" dirty="0">
                <a:solidFill>
                  <a:srgbClr val="000FD6"/>
                </a:solidFill>
              </a:rPr>
              <a:t>try</a:t>
            </a:r>
            <a:r>
              <a:rPr dirty="0"/>
              <a:t> ( </a:t>
            </a:r>
            <a:r>
              <a:rPr dirty="0">
                <a:solidFill>
                  <a:srgbClr val="005500"/>
                </a:solidFill>
              </a:rPr>
              <a:t>// Create an input stream for file </a:t>
            </a:r>
            <a:r>
              <a:rPr dirty="0" err="1">
                <a:solidFill>
                  <a:srgbClr val="005500"/>
                </a:solidFill>
              </a:rPr>
              <a:t>array.dat</a:t>
            </a:r>
            <a:endParaRPr dirty="0">
              <a:solidFill>
                <a:srgbClr val="005500"/>
              </a:solidFill>
            </a:endParaRP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dirty="0" err="1"/>
              <a:t>ObjectInputStream</a:t>
            </a:r>
            <a:r>
              <a:rPr dirty="0"/>
              <a:t> input =</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b="1" dirty="0">
                <a:solidFill>
                  <a:srgbClr val="000FD6"/>
                </a:solidFill>
              </a:rPr>
              <a:t>new</a:t>
            </a:r>
            <a:r>
              <a:rPr dirty="0"/>
              <a:t> </a:t>
            </a:r>
            <a:r>
              <a:rPr dirty="0" err="1"/>
              <a:t>ObjectInputStream</a:t>
            </a:r>
            <a:r>
              <a:rPr dirty="0"/>
              <a:t>(</a:t>
            </a:r>
            <a:r>
              <a:rPr b="1" dirty="0">
                <a:solidFill>
                  <a:srgbClr val="000FD6"/>
                </a:solidFill>
              </a:rPr>
              <a:t>new</a:t>
            </a:r>
            <a:r>
              <a:rPr dirty="0"/>
              <a:t> </a:t>
            </a:r>
            <a:r>
              <a:rPr dirty="0" err="1"/>
              <a:t>FileInputStream</a:t>
            </a:r>
            <a:r>
              <a:rPr dirty="0"/>
              <a:t>(</a:t>
            </a:r>
            <a:r>
              <a:rPr dirty="0">
                <a:solidFill>
                  <a:srgbClr val="007D9F"/>
                </a:solidFill>
              </a:rPr>
              <a:t>"</a:t>
            </a:r>
            <a:r>
              <a:rPr dirty="0" err="1">
                <a:solidFill>
                  <a:srgbClr val="007D9F"/>
                </a:solidFill>
              </a:rPr>
              <a:t>array.dat</a:t>
            </a:r>
            <a:r>
              <a:rPr dirty="0">
                <a:solidFill>
                  <a:srgbClr val="007D9F"/>
                </a:solidFill>
              </a:rPr>
              <a:t>"</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r>
              <a:rPr dirty="0"/>
              <a:t>    ) {</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b="1" dirty="0">
                <a:solidFill>
                  <a:srgbClr val="000FD6"/>
                </a:solidFill>
              </a:rPr>
              <a:t>int</a:t>
            </a:r>
            <a:r>
              <a:rPr dirty="0"/>
              <a:t>[] </a:t>
            </a:r>
            <a:r>
              <a:rPr dirty="0" err="1"/>
              <a:t>newNumbers</a:t>
            </a:r>
            <a:r>
              <a:rPr dirty="0"/>
              <a:t> = (</a:t>
            </a:r>
            <a:r>
              <a:rPr b="1" dirty="0">
                <a:solidFill>
                  <a:srgbClr val="000FD6"/>
                </a:solidFill>
              </a:rPr>
              <a:t>int</a:t>
            </a:r>
            <a:r>
              <a:rPr dirty="0"/>
              <a:t>[])(</a:t>
            </a:r>
            <a:r>
              <a:rPr dirty="0" err="1"/>
              <a:t>input.readObject</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r>
              <a:rPr dirty="0"/>
              <a:t>      String[] </a:t>
            </a:r>
            <a:r>
              <a:rPr dirty="0" err="1"/>
              <a:t>newStrings</a:t>
            </a:r>
            <a:r>
              <a:rPr dirty="0"/>
              <a:t> = (String[])(</a:t>
            </a:r>
            <a:r>
              <a:rPr dirty="0" err="1"/>
              <a:t>input.readObject</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dirty="0">
                <a:solidFill>
                  <a:srgbClr val="005500"/>
                </a:solidFill>
              </a:rPr>
              <a:t>// Display arrays</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b="1" dirty="0">
                <a:solidFill>
                  <a:srgbClr val="000FD6"/>
                </a:solidFill>
              </a:rPr>
              <a:t>for</a:t>
            </a:r>
            <a:r>
              <a:rPr dirty="0"/>
              <a:t> (</a:t>
            </a:r>
            <a:r>
              <a:rPr b="1" dirty="0">
                <a:solidFill>
                  <a:srgbClr val="000FD6"/>
                </a:solidFill>
              </a:rPr>
              <a:t>int</a:t>
            </a:r>
            <a:r>
              <a:rPr dirty="0"/>
              <a:t> </a:t>
            </a:r>
            <a:r>
              <a:rPr dirty="0" err="1"/>
              <a:t>i</a:t>
            </a:r>
            <a:r>
              <a:rPr dirty="0"/>
              <a:t> = </a:t>
            </a:r>
            <a:r>
              <a:rPr dirty="0">
                <a:solidFill>
                  <a:srgbClr val="007D9F"/>
                </a:solidFill>
              </a:rPr>
              <a:t>0</a:t>
            </a:r>
            <a:r>
              <a:rPr dirty="0"/>
              <a:t>; </a:t>
            </a:r>
            <a:r>
              <a:rPr dirty="0" err="1"/>
              <a:t>i</a:t>
            </a:r>
            <a:r>
              <a:rPr dirty="0"/>
              <a:t> &lt; </a:t>
            </a:r>
            <a:r>
              <a:rPr dirty="0" err="1"/>
              <a:t>newNumbers.length</a:t>
            </a:r>
            <a:r>
              <a:rPr dirty="0"/>
              <a:t>; </a:t>
            </a:r>
            <a:r>
              <a:rPr dirty="0" err="1"/>
              <a:t>i</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dirty="0" err="1"/>
              <a:t>System.out.print</a:t>
            </a:r>
            <a:r>
              <a:rPr dirty="0"/>
              <a:t>(</a:t>
            </a:r>
            <a:r>
              <a:rPr dirty="0" err="1"/>
              <a:t>newNumbers</a:t>
            </a:r>
            <a:r>
              <a:rPr dirty="0"/>
              <a:t>[</a:t>
            </a:r>
            <a:r>
              <a:rPr dirty="0" err="1"/>
              <a:t>i</a:t>
            </a:r>
            <a:r>
              <a:rPr dirty="0"/>
              <a:t>] + </a:t>
            </a:r>
            <a:r>
              <a:rPr dirty="0">
                <a:solidFill>
                  <a:srgbClr val="007D9F"/>
                </a:solidFill>
              </a:rPr>
              <a:t>" "</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dirty="0" err="1"/>
              <a:t>System.out.println</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b="1" dirty="0">
                <a:solidFill>
                  <a:srgbClr val="000FD6"/>
                </a:solidFill>
              </a:rPr>
              <a:t>for</a:t>
            </a:r>
            <a:r>
              <a:rPr dirty="0"/>
              <a:t> (</a:t>
            </a:r>
            <a:r>
              <a:rPr b="1" dirty="0">
                <a:solidFill>
                  <a:srgbClr val="000FD6"/>
                </a:solidFill>
              </a:rPr>
              <a:t>int</a:t>
            </a:r>
            <a:r>
              <a:rPr dirty="0"/>
              <a:t> </a:t>
            </a:r>
            <a:r>
              <a:rPr dirty="0" err="1"/>
              <a:t>i</a:t>
            </a:r>
            <a:r>
              <a:rPr dirty="0"/>
              <a:t> = </a:t>
            </a:r>
            <a:r>
              <a:rPr dirty="0">
                <a:solidFill>
                  <a:srgbClr val="007D9F"/>
                </a:solidFill>
              </a:rPr>
              <a:t>0</a:t>
            </a:r>
            <a:r>
              <a:rPr dirty="0"/>
              <a:t>; </a:t>
            </a:r>
            <a:r>
              <a:rPr dirty="0" err="1"/>
              <a:t>i</a:t>
            </a:r>
            <a:r>
              <a:rPr dirty="0"/>
              <a:t> &lt; </a:t>
            </a:r>
            <a:r>
              <a:rPr dirty="0" err="1"/>
              <a:t>newStrings.length</a:t>
            </a:r>
            <a:r>
              <a:rPr dirty="0"/>
              <a:t>; </a:t>
            </a:r>
            <a:r>
              <a:rPr dirty="0" err="1"/>
              <a:t>i</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r>
              <a:rPr dirty="0" err="1"/>
              <a:t>System.out.print</a:t>
            </a:r>
            <a:r>
              <a:rPr dirty="0"/>
              <a:t>(</a:t>
            </a:r>
            <a:r>
              <a:rPr dirty="0" err="1"/>
              <a:t>newStrings</a:t>
            </a:r>
            <a:r>
              <a:rPr dirty="0"/>
              <a:t>[</a:t>
            </a:r>
            <a:r>
              <a:rPr dirty="0" err="1"/>
              <a:t>i</a:t>
            </a:r>
            <a:r>
              <a:rPr dirty="0"/>
              <a:t>] + </a:t>
            </a:r>
            <a:r>
              <a:rPr dirty="0">
                <a:solidFill>
                  <a:srgbClr val="007D9F"/>
                </a:solidFill>
              </a:rPr>
              <a:t>" "</a:t>
            </a:r>
            <a:r>
              <a:rPr dirty="0"/>
              <a:t>);</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p>
          <a:p>
            <a:pPr marL="0" lvl="3" indent="685800" defTabSz="457200">
              <a:lnSpc>
                <a:spcPct val="100000"/>
              </a:lnSpc>
              <a:spcBef>
                <a:spcPts val="0"/>
              </a:spcBef>
              <a:buSzTx/>
              <a:buNone/>
              <a:defRPr sz="1800">
                <a:latin typeface="Courier New"/>
                <a:ea typeface="Courier New"/>
                <a:cs typeface="Courier New"/>
                <a:sym typeface="Courier New"/>
              </a:defRPr>
            </a:pPr>
            <a:r>
              <a:rPr dirty="0"/>
              <a:t>  }</a:t>
            </a:r>
          </a:p>
          <a:p>
            <a:pPr marL="0" lvl="3" indent="685800" defTabSz="457200">
              <a:lnSpc>
                <a:spcPct val="100000"/>
              </a:lnSpc>
              <a:spcBef>
                <a:spcPts val="0"/>
              </a:spcBef>
              <a:buSzTx/>
              <a:buNone/>
              <a:defRPr sz="1800">
                <a:latin typeface="Courier New"/>
                <a:ea typeface="Courier New"/>
                <a:cs typeface="Courier New"/>
                <a:sym typeface="Courier New"/>
              </a:defRPr>
            </a:pPr>
            <a:r>
              <a:rPr dirty="0"/>
              <a:t>}</a:t>
            </a:r>
          </a:p>
        </p:txBody>
      </p:sp>
      <p:grpSp>
        <p:nvGrpSpPr>
          <p:cNvPr id="185" name="Group">
            <a:hlinkClick r:id="rId2"/>
          </p:cNvPr>
          <p:cNvGrpSpPr/>
          <p:nvPr/>
        </p:nvGrpSpPr>
        <p:grpSpPr>
          <a:xfrm>
            <a:off x="12679560" y="11365055"/>
            <a:ext cx="3175003" cy="667329"/>
            <a:chOff x="0" y="0"/>
            <a:chExt cx="3175001" cy="667328"/>
          </a:xfrm>
        </p:grpSpPr>
        <p:sp>
          <p:nvSpPr>
            <p:cNvPr id="183" name="Rectangle"/>
            <p:cNvSpPr/>
            <p:nvPr/>
          </p:nvSpPr>
          <p:spPr>
            <a:xfrm>
              <a:off x="0" y="0"/>
              <a:ext cx="3175002" cy="381002"/>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184" name="TestObjectStreamForArray"/>
            <p:cNvSpPr txBox="1"/>
            <p:nvPr/>
          </p:nvSpPr>
          <p:spPr>
            <a:xfrm>
              <a:off x="45719" y="0"/>
              <a:ext cx="3083563" cy="667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defTabSz="914400">
                <a:defRPr sz="2000"/>
              </a:lvl1pPr>
            </a:lstStyle>
            <a:p>
              <a:r>
                <a:t>TestObjectStreamForArray</a:t>
              </a:r>
            </a:p>
          </p:txBody>
        </p:sp>
      </p:grpSp>
      <p:grpSp>
        <p:nvGrpSpPr>
          <p:cNvPr id="193" name="Group"/>
          <p:cNvGrpSpPr/>
          <p:nvPr/>
        </p:nvGrpSpPr>
        <p:grpSpPr>
          <a:xfrm>
            <a:off x="15956157" y="11365053"/>
            <a:ext cx="698504" cy="381004"/>
            <a:chOff x="-1" y="-1"/>
            <a:chExt cx="698503" cy="381002"/>
          </a:xfrm>
        </p:grpSpPr>
        <p:grpSp>
          <p:nvGrpSpPr>
            <p:cNvPr id="191" name="Group"/>
            <p:cNvGrpSpPr/>
            <p:nvPr/>
          </p:nvGrpSpPr>
          <p:grpSpPr>
            <a:xfrm>
              <a:off x="-2" y="-2"/>
              <a:ext cx="698504" cy="381003"/>
              <a:chOff x="0" y="0"/>
              <a:chExt cx="698503" cy="381002"/>
            </a:xfrm>
          </p:grpSpPr>
          <p:sp>
            <p:nvSpPr>
              <p:cNvPr id="186" name="Rectangle"/>
              <p:cNvSpPr/>
              <p:nvPr/>
            </p:nvSpPr>
            <p:spPr>
              <a:xfrm>
                <a:off x="0" y="0"/>
                <a:ext cx="698502" cy="381002"/>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0" tIns="0" rIns="0" bIns="0" numCol="1" anchor="ctr">
                <a:noAutofit/>
              </a:bodyPr>
              <a:lstStyle/>
              <a:p>
                <a:pPr algn="ctr" defTabSz="914400">
                  <a:defRPr sz="1800"/>
                </a:pPr>
                <a:endParaRPr/>
              </a:p>
            </p:txBody>
          </p:sp>
          <p:sp>
            <p:nvSpPr>
              <p:cNvPr id="187" name="Shape"/>
              <p:cNvSpPr/>
              <p:nvPr/>
            </p:nvSpPr>
            <p:spPr>
              <a:xfrm>
                <a:off x="0" y="-1"/>
                <a:ext cx="698503" cy="238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6" y="21600"/>
                    </a:lnTo>
                    <a:lnTo>
                      <a:pt x="20864" y="21600"/>
                    </a:lnTo>
                    <a:lnTo>
                      <a:pt x="21600" y="0"/>
                    </a:lnTo>
                    <a:close/>
                  </a:path>
                </a:pathLst>
              </a:custGeom>
              <a:solidFill>
                <a:srgbClr val="60B4C8"/>
              </a:solidFill>
              <a:ln w="12700" cap="flat">
                <a:noFill/>
                <a:miter lim="400000"/>
              </a:ln>
              <a:effectLst/>
            </p:spPr>
            <p:txBody>
              <a:bodyPr wrap="square" lIns="0" tIns="0" rIns="0" bIns="0" numCol="1" anchor="ctr">
                <a:noAutofit/>
              </a:bodyPr>
              <a:lstStyle/>
              <a:p>
                <a:pPr algn="ctr" defTabSz="914400">
                  <a:defRPr sz="1800"/>
                </a:pPr>
                <a:endParaRPr/>
              </a:p>
            </p:txBody>
          </p:sp>
          <p:sp>
            <p:nvSpPr>
              <p:cNvPr id="188" name="Shape"/>
              <p:cNvSpPr/>
              <p:nvPr/>
            </p:nvSpPr>
            <p:spPr>
              <a:xfrm>
                <a:off x="-1"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0" tIns="0" rIns="0" bIns="0" numCol="1" anchor="ctr">
                <a:noAutofit/>
              </a:bodyPr>
              <a:lstStyle/>
              <a:p>
                <a:pPr algn="ctr" defTabSz="914400">
                  <a:defRPr sz="1800"/>
                </a:pPr>
                <a:endParaRPr/>
              </a:p>
            </p:txBody>
          </p:sp>
          <p:sp>
            <p:nvSpPr>
              <p:cNvPr id="189" name="Shape"/>
              <p:cNvSpPr/>
              <p:nvPr/>
            </p:nvSpPr>
            <p:spPr>
              <a:xfrm>
                <a:off x="674688"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0" tIns="0" rIns="0" bIns="0" numCol="1" anchor="ctr">
                <a:noAutofit/>
              </a:bodyPr>
              <a:lstStyle/>
              <a:p>
                <a:pPr algn="ctr" defTabSz="914400">
                  <a:defRPr sz="1800"/>
                </a:pPr>
                <a:endParaRPr/>
              </a:p>
            </p:txBody>
          </p:sp>
          <p:sp>
            <p:nvSpPr>
              <p:cNvPr id="190" name="Shape"/>
              <p:cNvSpPr/>
              <p:nvPr/>
            </p:nvSpPr>
            <p:spPr>
              <a:xfrm>
                <a:off x="0" y="357188"/>
                <a:ext cx="698503" cy="238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864" y="0"/>
                    </a:lnTo>
                    <a:lnTo>
                      <a:pt x="736" y="0"/>
                    </a:lnTo>
                    <a:lnTo>
                      <a:pt x="0" y="21600"/>
                    </a:lnTo>
                    <a:close/>
                  </a:path>
                </a:pathLst>
              </a:custGeom>
              <a:solidFill>
                <a:srgbClr val="2D8195"/>
              </a:solidFill>
              <a:ln w="12700" cap="flat">
                <a:noFill/>
                <a:miter lim="400000"/>
              </a:ln>
              <a:effectLst/>
            </p:spPr>
            <p:txBody>
              <a:bodyPr wrap="square" lIns="0" tIns="0" rIns="0" bIns="0" numCol="1" anchor="ctr">
                <a:noAutofit/>
              </a:bodyPr>
              <a:lstStyle/>
              <a:p>
                <a:pPr algn="ctr" defTabSz="914400">
                  <a:defRPr sz="1800"/>
                </a:pPr>
                <a:endParaRPr/>
              </a:p>
            </p:txBody>
          </p:sp>
        </p:grpSp>
        <p:sp>
          <p:nvSpPr>
            <p:cNvPr id="192" name="Run"/>
            <p:cNvSpPr txBox="1"/>
            <p:nvPr/>
          </p:nvSpPr>
          <p:spPr>
            <a:xfrm>
              <a:off x="87499" y="15169"/>
              <a:ext cx="523499" cy="3506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ctr" defTabSz="914400">
                <a:defRPr sz="1800"/>
              </a:lvl1pPr>
            </a:lstStyle>
            <a:p>
              <a:r>
                <a:t>Run</a:t>
              </a: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Object I/O"/>
          <p:cNvSpPr txBox="1">
            <a:spLocks noGrp="1"/>
          </p:cNvSpPr>
          <p:nvPr>
            <p:ph type="title"/>
          </p:nvPr>
        </p:nvSpPr>
        <p:spPr>
          <a:xfrm>
            <a:off x="765750" y="263524"/>
            <a:ext cx="22852500" cy="2022445"/>
          </a:xfrm>
          <a:prstGeom prst="rect">
            <a:avLst/>
          </a:prstGeom>
        </p:spPr>
        <p:txBody>
          <a:bodyPr/>
          <a:lstStyle/>
          <a:p>
            <a:r>
              <a:t>Object I/O</a:t>
            </a:r>
          </a:p>
        </p:txBody>
      </p:sp>
      <p:sp>
        <p:nvSpPr>
          <p:cNvPr id="196" name="import java.io.*;…"/>
          <p:cNvSpPr txBox="1">
            <a:spLocks noGrp="1"/>
          </p:cNvSpPr>
          <p:nvPr>
            <p:ph type="body" idx="1"/>
          </p:nvPr>
        </p:nvSpPr>
        <p:spPr>
          <a:xfrm>
            <a:off x="838230" y="2606681"/>
            <a:ext cx="22707542" cy="9823486"/>
          </a:xfrm>
          <a:prstGeom prst="rect">
            <a:avLst/>
          </a:prstGeom>
        </p:spPr>
        <p:txBody>
          <a:bodyPr/>
          <a:lstStyle/>
          <a:p>
            <a:pPr marL="0" indent="0" defTabSz="457200">
              <a:lnSpc>
                <a:spcPct val="100000"/>
              </a:lnSpc>
              <a:spcBef>
                <a:spcPts val="0"/>
              </a:spcBef>
              <a:buSzTx/>
              <a:buNone/>
              <a:defRPr sz="2200" b="1">
                <a:solidFill>
                  <a:srgbClr val="931A68"/>
                </a:solidFill>
                <a:latin typeface="Courier New"/>
                <a:ea typeface="Courier New"/>
                <a:cs typeface="Courier New"/>
                <a:sym typeface="Courier New"/>
              </a:defRPr>
            </a:pPr>
            <a:r>
              <a:t>import</a:t>
            </a:r>
            <a:r>
              <a:rPr b="0">
                <a:solidFill>
                  <a:srgbClr val="000000"/>
                </a:solidFill>
              </a:rPr>
              <a:t> java.io.*;</a:t>
            </a:r>
          </a:p>
          <a:p>
            <a:pPr marL="0" indent="0" defTabSz="457200">
              <a:lnSpc>
                <a:spcPct val="100000"/>
              </a:lnSpc>
              <a:spcBef>
                <a:spcPts val="0"/>
              </a:spcBef>
              <a:buSzTx/>
              <a:buNone/>
              <a:defRPr sz="2200" b="1">
                <a:solidFill>
                  <a:srgbClr val="931A68"/>
                </a:solidFill>
                <a:latin typeface="Courier New"/>
                <a:ea typeface="Courier New"/>
                <a:cs typeface="Courier New"/>
                <a:sym typeface="Courier New"/>
              </a:defRPr>
            </a:pPr>
            <a:r>
              <a:t>import</a:t>
            </a:r>
            <a:r>
              <a:rPr b="0">
                <a:solidFill>
                  <a:srgbClr val="000000"/>
                </a:solidFill>
              </a:rPr>
              <a:t> java.util.*;</a:t>
            </a:r>
          </a:p>
          <a:p>
            <a:pPr marL="0" indent="0" defTabSz="457200">
              <a:lnSpc>
                <a:spcPct val="100000"/>
              </a:lnSpc>
              <a:spcBef>
                <a:spcPts val="0"/>
              </a:spcBef>
              <a:buSzTx/>
              <a:buNone/>
              <a:defRPr sz="2200" b="1">
                <a:solidFill>
                  <a:srgbClr val="931A68"/>
                </a:solidFill>
                <a:latin typeface="Courier New"/>
                <a:ea typeface="Courier New"/>
                <a:cs typeface="Courier New"/>
                <a:sym typeface="Courier New"/>
              </a:defRPr>
            </a:pPr>
            <a:r>
              <a:t>import</a:t>
            </a:r>
            <a:r>
              <a:rPr b="0">
                <a:solidFill>
                  <a:srgbClr val="000000"/>
                </a:solidFill>
              </a:rPr>
              <a:t> java.util.stream.IntStream;</a:t>
            </a:r>
          </a:p>
          <a:p>
            <a:pPr marL="0" indent="0" defTabSz="457200">
              <a:lnSpc>
                <a:spcPct val="100000"/>
              </a:lnSpc>
              <a:spcBef>
                <a:spcPts val="0"/>
              </a:spcBef>
              <a:buSzTx/>
              <a:buNone/>
              <a:defRPr sz="2200" b="1">
                <a:solidFill>
                  <a:srgbClr val="931A68"/>
                </a:solidFill>
                <a:latin typeface="Courier New"/>
                <a:ea typeface="Courier New"/>
                <a:cs typeface="Courier New"/>
                <a:sym typeface="Courier New"/>
              </a:defRPr>
            </a:pPr>
            <a:r>
              <a:t>import</a:t>
            </a:r>
            <a:r>
              <a:rPr b="0">
                <a:solidFill>
                  <a:srgbClr val="000000"/>
                </a:solidFill>
              </a:rPr>
              <a:t> java.util.stream.Stream;</a:t>
            </a:r>
          </a:p>
          <a:p>
            <a:pPr marL="0" indent="0" defTabSz="457200">
              <a:lnSpc>
                <a:spcPct val="100000"/>
              </a:lnSpc>
              <a:spcBef>
                <a:spcPts val="0"/>
              </a:spcBef>
              <a:buSzTx/>
              <a:buNone/>
              <a:defRPr sz="2200" b="1">
                <a:solidFill>
                  <a:srgbClr val="931A68"/>
                </a:solidFill>
                <a:latin typeface="Courier New"/>
                <a:ea typeface="Courier New"/>
                <a:cs typeface="Courier New"/>
                <a:sym typeface="Courier New"/>
              </a:defRPr>
            </a:pPr>
            <a:r>
              <a:t>public</a:t>
            </a:r>
            <a:r>
              <a:rPr b="0">
                <a:solidFill>
                  <a:srgbClr val="000000"/>
                </a:solidFill>
              </a:rPr>
              <a:t> </a:t>
            </a:r>
            <a:r>
              <a:t>class</a:t>
            </a:r>
            <a:r>
              <a:rPr b="0">
                <a:solidFill>
                  <a:srgbClr val="000000"/>
                </a:solidFill>
              </a:rPr>
              <a:t> Dosyalar2 {</a:t>
            </a:r>
          </a:p>
          <a:p>
            <a:pPr marL="0" indent="0" defTabSz="457200">
              <a:lnSpc>
                <a:spcPct val="100000"/>
              </a:lnSpc>
              <a:spcBef>
                <a:spcPts val="0"/>
              </a:spcBef>
              <a:buSzTx/>
              <a:buNone/>
              <a:defRPr sz="2200">
                <a:latin typeface="Courier New"/>
                <a:ea typeface="Courier New"/>
                <a:cs typeface="Courier New"/>
                <a:sym typeface="Courier New"/>
              </a:defRPr>
            </a:pPr>
            <a:endParaRPr b="0">
              <a:solidFill>
                <a:srgbClr val="000000"/>
              </a:solidFill>
            </a:endParaRPr>
          </a:p>
          <a:p>
            <a:pPr marL="0" indent="0" defTabSz="457200">
              <a:lnSpc>
                <a:spcPct val="100000"/>
              </a:lnSpc>
              <a:spcBef>
                <a:spcPts val="0"/>
              </a:spcBef>
              <a:buSzTx/>
              <a:buNone/>
              <a:defRPr sz="2200">
                <a:latin typeface="Courier New"/>
                <a:ea typeface="Courier New"/>
                <a:cs typeface="Courier New"/>
                <a:sym typeface="Courier New"/>
              </a:defRPr>
            </a:pPr>
            <a:r>
              <a:t>	</a:t>
            </a:r>
            <a:r>
              <a:rPr b="1">
                <a:solidFill>
                  <a:srgbClr val="931A68"/>
                </a:solidFill>
              </a:rPr>
              <a:t>public</a:t>
            </a:r>
            <a:r>
              <a:t> </a:t>
            </a:r>
            <a:r>
              <a:rPr b="1">
                <a:solidFill>
                  <a:srgbClr val="931A68"/>
                </a:solidFill>
              </a:rPr>
              <a:t>static</a:t>
            </a:r>
            <a:r>
              <a:t> </a:t>
            </a:r>
            <a:r>
              <a:rPr b="1">
                <a:solidFill>
                  <a:srgbClr val="931A68"/>
                </a:solidFill>
              </a:rPr>
              <a:t>void</a:t>
            </a:r>
            <a:r>
              <a:t> main(String[] </a:t>
            </a:r>
            <a:r>
              <a:rPr>
                <a:solidFill>
                  <a:srgbClr val="7E504F"/>
                </a:solidFill>
              </a:rPr>
              <a:t>args</a:t>
            </a:r>
            <a:r>
              <a:t>) </a:t>
            </a:r>
            <a:r>
              <a:rPr b="1">
                <a:solidFill>
                  <a:srgbClr val="931A68"/>
                </a:solidFill>
              </a:rPr>
              <a:t>throws</a:t>
            </a:r>
            <a:r>
              <a:t> IOException, ClassNotFoundException</a:t>
            </a:r>
          </a:p>
          <a:p>
            <a:pPr marL="0" indent="0" defTabSz="457200">
              <a:lnSpc>
                <a:spcPct val="100000"/>
              </a:lnSpc>
              <a:spcBef>
                <a:spcPts val="0"/>
              </a:spcBef>
              <a:buSzTx/>
              <a:buNone/>
              <a:defRPr sz="2200">
                <a:latin typeface="Courier New"/>
                <a:ea typeface="Courier New"/>
                <a:cs typeface="Courier New"/>
                <a:sym typeface="Courier New"/>
              </a:defRPr>
            </a:pPr>
            <a:r>
              <a:t>	{</a:t>
            </a:r>
          </a:p>
          <a:p>
            <a:pPr marL="0" indent="0" defTabSz="457200">
              <a:lnSpc>
                <a:spcPct val="100000"/>
              </a:lnSpc>
              <a:spcBef>
                <a:spcPts val="0"/>
              </a:spcBef>
              <a:buSzTx/>
              <a:buNone/>
              <a:defRPr sz="2200">
                <a:latin typeface="Courier New"/>
                <a:ea typeface="Courier New"/>
                <a:cs typeface="Courier New"/>
                <a:sym typeface="Courier New"/>
              </a:defRPr>
            </a:pPr>
            <a:endParaRPr/>
          </a:p>
          <a:p>
            <a:pPr marL="0" indent="0" defTabSz="457200">
              <a:lnSpc>
                <a:spcPct val="100000"/>
              </a:lnSpc>
              <a:spcBef>
                <a:spcPts val="0"/>
              </a:spcBef>
              <a:buSzTx/>
              <a:buNone/>
              <a:defRPr sz="2200">
                <a:latin typeface="Courier New"/>
                <a:ea typeface="Courier New"/>
                <a:cs typeface="Courier New"/>
                <a:sym typeface="Courier New"/>
              </a:defRPr>
            </a:pPr>
            <a:r>
              <a:t>		Ogrenci </a:t>
            </a:r>
            <a:r>
              <a:rPr>
                <a:solidFill>
                  <a:srgbClr val="7E504F"/>
                </a:solidFill>
              </a:rPr>
              <a:t>ogr</a:t>
            </a:r>
            <a:r>
              <a:t>=</a:t>
            </a:r>
            <a:r>
              <a:rPr b="1">
                <a:solidFill>
                  <a:srgbClr val="931A68"/>
                </a:solidFill>
              </a:rPr>
              <a:t>new</a:t>
            </a:r>
            <a:r>
              <a:t> Ogrenci(</a:t>
            </a:r>
            <a:r>
              <a:rPr>
                <a:solidFill>
                  <a:srgbClr val="3933FF"/>
                </a:solidFill>
              </a:rPr>
              <a:t>"Veli"</a:t>
            </a:r>
            <a:r>
              <a:t>, 90);</a:t>
            </a:r>
          </a:p>
          <a:p>
            <a:pPr marL="0" indent="0" defTabSz="457200">
              <a:lnSpc>
                <a:spcPct val="100000"/>
              </a:lnSpc>
              <a:spcBef>
                <a:spcPts val="0"/>
              </a:spcBef>
              <a:buSzTx/>
              <a:buNone/>
              <a:defRPr sz="2200">
                <a:latin typeface="Courier New"/>
                <a:ea typeface="Courier New"/>
                <a:cs typeface="Courier New"/>
                <a:sym typeface="Courier New"/>
              </a:defRPr>
            </a:pPr>
            <a:r>
              <a:t>	</a:t>
            </a:r>
          </a:p>
          <a:p>
            <a:pPr marL="0" indent="0" defTabSz="457200">
              <a:lnSpc>
                <a:spcPct val="100000"/>
              </a:lnSpc>
              <a:spcBef>
                <a:spcPts val="0"/>
              </a:spcBef>
              <a:buSzTx/>
              <a:buNone/>
              <a:defRPr sz="2200">
                <a:latin typeface="Courier New"/>
                <a:ea typeface="Courier New"/>
                <a:cs typeface="Courier New"/>
                <a:sym typeface="Courier New"/>
              </a:defRPr>
            </a:pPr>
            <a:endParaRPr/>
          </a:p>
          <a:p>
            <a:pPr marL="0" indent="0" defTabSz="457200">
              <a:lnSpc>
                <a:spcPct val="100000"/>
              </a:lnSpc>
              <a:spcBef>
                <a:spcPts val="0"/>
              </a:spcBef>
              <a:buSzTx/>
              <a:buNone/>
              <a:defRPr sz="2200">
                <a:latin typeface="Courier New"/>
                <a:ea typeface="Courier New"/>
                <a:cs typeface="Courier New"/>
                <a:sym typeface="Courier New"/>
              </a:defRPr>
            </a:pPr>
            <a:r>
              <a:t>		ObjectOutputStream </a:t>
            </a:r>
            <a:r>
              <a:rPr>
                <a:solidFill>
                  <a:srgbClr val="7E504F"/>
                </a:solidFill>
              </a:rPr>
              <a:t>cikti</a:t>
            </a:r>
            <a:r>
              <a:t> = </a:t>
            </a:r>
            <a:r>
              <a:rPr b="1">
                <a:solidFill>
                  <a:srgbClr val="931A68"/>
                </a:solidFill>
              </a:rPr>
              <a:t>new</a:t>
            </a:r>
            <a:r>
              <a:t> ObjectOutputStream(</a:t>
            </a:r>
            <a:r>
              <a:rPr b="1">
                <a:solidFill>
                  <a:srgbClr val="931A68"/>
                </a:solidFill>
              </a:rPr>
              <a:t>new</a:t>
            </a:r>
            <a:r>
              <a:t> FileOutputStream(</a:t>
            </a:r>
            <a:r>
              <a:rPr>
                <a:solidFill>
                  <a:srgbClr val="3933FF"/>
                </a:solidFill>
              </a:rPr>
              <a:t>"dosya.txt"</a:t>
            </a:r>
            <a:r>
              <a:t>));</a:t>
            </a:r>
          </a:p>
          <a:p>
            <a:pPr marL="0" indent="0" defTabSz="457200">
              <a:lnSpc>
                <a:spcPct val="100000"/>
              </a:lnSpc>
              <a:spcBef>
                <a:spcPts val="0"/>
              </a:spcBef>
              <a:buSzTx/>
              <a:buNone/>
              <a:defRPr sz="2200">
                <a:latin typeface="Courier New"/>
                <a:ea typeface="Courier New"/>
                <a:cs typeface="Courier New"/>
                <a:sym typeface="Courier New"/>
              </a:defRPr>
            </a:pPr>
            <a:r>
              <a:t>		</a:t>
            </a:r>
            <a:r>
              <a:rPr>
                <a:solidFill>
                  <a:srgbClr val="7E504F"/>
                </a:solidFill>
              </a:rPr>
              <a:t>cikti</a:t>
            </a:r>
            <a:r>
              <a:t>.writeObject(</a:t>
            </a:r>
            <a:r>
              <a:rPr>
                <a:solidFill>
                  <a:srgbClr val="7E504F"/>
                </a:solidFill>
              </a:rPr>
              <a:t>ogr</a:t>
            </a:r>
            <a:r>
              <a:t>);</a:t>
            </a:r>
          </a:p>
          <a:p>
            <a:pPr marL="0" indent="0" defTabSz="457200">
              <a:lnSpc>
                <a:spcPct val="100000"/>
              </a:lnSpc>
              <a:spcBef>
                <a:spcPts val="0"/>
              </a:spcBef>
              <a:buSzTx/>
              <a:buNone/>
              <a:defRPr sz="2200">
                <a:latin typeface="Courier New"/>
                <a:ea typeface="Courier New"/>
                <a:cs typeface="Courier New"/>
                <a:sym typeface="Courier New"/>
              </a:defRPr>
            </a:pPr>
            <a:endParaRPr/>
          </a:p>
          <a:p>
            <a:pPr marL="0" indent="0" defTabSz="457200">
              <a:lnSpc>
                <a:spcPct val="100000"/>
              </a:lnSpc>
              <a:spcBef>
                <a:spcPts val="0"/>
              </a:spcBef>
              <a:buSzTx/>
              <a:buNone/>
              <a:defRPr sz="2200">
                <a:latin typeface="Courier New"/>
                <a:ea typeface="Courier New"/>
                <a:cs typeface="Courier New"/>
                <a:sym typeface="Courier New"/>
              </a:defRPr>
            </a:pPr>
            <a:endParaRPr/>
          </a:p>
          <a:p>
            <a:pPr marL="0" indent="0" defTabSz="457200">
              <a:lnSpc>
                <a:spcPct val="100000"/>
              </a:lnSpc>
              <a:spcBef>
                <a:spcPts val="0"/>
              </a:spcBef>
              <a:buSzTx/>
              <a:buNone/>
              <a:defRPr sz="2200">
                <a:latin typeface="Courier New"/>
                <a:ea typeface="Courier New"/>
                <a:cs typeface="Courier New"/>
                <a:sym typeface="Courier New"/>
              </a:defRPr>
            </a:pPr>
            <a:r>
              <a:t>		</a:t>
            </a:r>
            <a:r>
              <a:rPr>
                <a:solidFill>
                  <a:srgbClr val="7E504F"/>
                </a:solidFill>
              </a:rPr>
              <a:t>cikti</a:t>
            </a:r>
            <a:r>
              <a:t>.close();</a:t>
            </a:r>
          </a:p>
          <a:p>
            <a:pPr marL="0" indent="0" defTabSz="457200">
              <a:lnSpc>
                <a:spcPct val="100000"/>
              </a:lnSpc>
              <a:spcBef>
                <a:spcPts val="0"/>
              </a:spcBef>
              <a:buSzTx/>
              <a:buNone/>
              <a:defRPr sz="2200">
                <a:latin typeface="Courier New"/>
                <a:ea typeface="Courier New"/>
                <a:cs typeface="Courier New"/>
                <a:sym typeface="Courier New"/>
              </a:defRPr>
            </a:pPr>
            <a:r>
              <a:t>		</a:t>
            </a:r>
          </a:p>
          <a:p>
            <a:pPr marL="0" indent="0" defTabSz="457200">
              <a:lnSpc>
                <a:spcPct val="100000"/>
              </a:lnSpc>
              <a:spcBef>
                <a:spcPts val="0"/>
              </a:spcBef>
              <a:buSzTx/>
              <a:buNone/>
              <a:defRPr sz="2200">
                <a:latin typeface="Courier New"/>
                <a:ea typeface="Courier New"/>
                <a:cs typeface="Courier New"/>
                <a:sym typeface="Courier New"/>
              </a:defRPr>
            </a:pPr>
            <a:r>
              <a:t>		ObjectInputStream </a:t>
            </a:r>
            <a:r>
              <a:rPr>
                <a:solidFill>
                  <a:srgbClr val="7E504F"/>
                </a:solidFill>
              </a:rPr>
              <a:t>girdi</a:t>
            </a:r>
            <a:r>
              <a:t>= </a:t>
            </a:r>
            <a:r>
              <a:rPr b="1">
                <a:solidFill>
                  <a:srgbClr val="931A68"/>
                </a:solidFill>
              </a:rPr>
              <a:t>new</a:t>
            </a:r>
            <a:r>
              <a:t> ObjectInputStream(</a:t>
            </a:r>
            <a:r>
              <a:rPr b="1">
                <a:solidFill>
                  <a:srgbClr val="931A68"/>
                </a:solidFill>
              </a:rPr>
              <a:t>new</a:t>
            </a:r>
            <a:r>
              <a:t> FileInputStream(</a:t>
            </a:r>
            <a:r>
              <a:rPr>
                <a:solidFill>
                  <a:srgbClr val="3933FF"/>
                </a:solidFill>
              </a:rPr>
              <a:t>"dosya.txt"</a:t>
            </a:r>
            <a:r>
              <a:t>));</a:t>
            </a:r>
          </a:p>
          <a:p>
            <a:pPr marL="0" indent="0" defTabSz="457200">
              <a:lnSpc>
                <a:spcPct val="100000"/>
              </a:lnSpc>
              <a:spcBef>
                <a:spcPts val="0"/>
              </a:spcBef>
              <a:buSzTx/>
              <a:buNone/>
              <a:defRPr sz="2200">
                <a:latin typeface="Courier New"/>
                <a:ea typeface="Courier New"/>
                <a:cs typeface="Courier New"/>
                <a:sym typeface="Courier New"/>
              </a:defRPr>
            </a:pPr>
            <a:r>
              <a:t>		Ogrenci </a:t>
            </a:r>
            <a:r>
              <a:rPr>
                <a:solidFill>
                  <a:srgbClr val="7E504F"/>
                </a:solidFill>
              </a:rPr>
              <a:t>ogr2</a:t>
            </a:r>
            <a:r>
              <a:t>= </a:t>
            </a:r>
            <a:r>
              <a:rPr b="1">
                <a:solidFill>
                  <a:srgbClr val="931A68"/>
                </a:solidFill>
              </a:rPr>
              <a:t>null</a:t>
            </a:r>
            <a:r>
              <a:t>;</a:t>
            </a:r>
          </a:p>
          <a:p>
            <a:pPr marL="0" indent="0" defTabSz="457200">
              <a:lnSpc>
                <a:spcPct val="100000"/>
              </a:lnSpc>
              <a:spcBef>
                <a:spcPts val="0"/>
              </a:spcBef>
              <a:buSzTx/>
              <a:buNone/>
              <a:defRPr sz="2200">
                <a:latin typeface="Courier New"/>
                <a:ea typeface="Courier New"/>
                <a:cs typeface="Courier New"/>
                <a:sym typeface="Courier New"/>
              </a:defRPr>
            </a:pPr>
            <a:r>
              <a:t>		</a:t>
            </a:r>
            <a:r>
              <a:rPr>
                <a:solidFill>
                  <a:srgbClr val="7E504F"/>
                </a:solidFill>
              </a:rPr>
              <a:t>ogr2</a:t>
            </a:r>
            <a:r>
              <a:t>=(Ogrenci) </a:t>
            </a:r>
            <a:r>
              <a:rPr>
                <a:solidFill>
                  <a:srgbClr val="7E504F"/>
                </a:solidFill>
              </a:rPr>
              <a:t>girdi</a:t>
            </a:r>
            <a:r>
              <a:t>.readObject();</a:t>
            </a:r>
          </a:p>
          <a:p>
            <a:pPr marL="0" indent="0" defTabSz="457200">
              <a:lnSpc>
                <a:spcPct val="100000"/>
              </a:lnSpc>
              <a:spcBef>
                <a:spcPts val="0"/>
              </a:spcBef>
              <a:buSzTx/>
              <a:buNone/>
              <a:defRPr sz="2200">
                <a:latin typeface="Courier New"/>
                <a:ea typeface="Courier New"/>
                <a:cs typeface="Courier New"/>
                <a:sym typeface="Courier New"/>
              </a:defRPr>
            </a:pPr>
            <a:r>
              <a:t>		System.</a:t>
            </a:r>
            <a:r>
              <a:rPr b="1" i="1">
                <a:solidFill>
                  <a:srgbClr val="0326CC"/>
                </a:solidFill>
              </a:rPr>
              <a:t>out</a:t>
            </a:r>
            <a:r>
              <a:t>.println(</a:t>
            </a:r>
            <a:r>
              <a:rPr>
                <a:solidFill>
                  <a:srgbClr val="7E504F"/>
                </a:solidFill>
              </a:rPr>
              <a:t>ogr2</a:t>
            </a:r>
            <a:r>
              <a:t>);</a:t>
            </a:r>
          </a:p>
          <a:p>
            <a:pPr marL="0" indent="0" defTabSz="457200">
              <a:lnSpc>
                <a:spcPct val="100000"/>
              </a:lnSpc>
              <a:spcBef>
                <a:spcPts val="0"/>
              </a:spcBef>
              <a:buSzTx/>
              <a:buNone/>
              <a:defRPr sz="2200">
                <a:latin typeface="Courier New"/>
                <a:ea typeface="Courier New"/>
                <a:cs typeface="Courier New"/>
                <a:sym typeface="Courier New"/>
              </a:defRPr>
            </a:pPr>
            <a:r>
              <a:t>				</a:t>
            </a:r>
          </a:p>
          <a:p>
            <a:pPr marL="0" indent="0" defTabSz="457200">
              <a:lnSpc>
                <a:spcPct val="100000"/>
              </a:lnSpc>
              <a:spcBef>
                <a:spcPts val="0"/>
              </a:spcBef>
              <a:buSzTx/>
              <a:buNone/>
              <a:defRPr sz="2200">
                <a:latin typeface="Courier New"/>
                <a:ea typeface="Courier New"/>
                <a:cs typeface="Courier New"/>
                <a:sym typeface="Courier New"/>
              </a:defRPr>
            </a:pPr>
            <a:r>
              <a:t>	}</a:t>
            </a:r>
          </a:p>
          <a:p>
            <a:pPr marL="0" indent="0" defTabSz="457200">
              <a:lnSpc>
                <a:spcPct val="100000"/>
              </a:lnSpc>
              <a:spcBef>
                <a:spcPts val="0"/>
              </a:spcBef>
              <a:buSzTx/>
              <a:buNone/>
              <a:defRPr sz="2200">
                <a:latin typeface="Courier New"/>
                <a:ea typeface="Courier New"/>
                <a:cs typeface="Courier New"/>
                <a:sym typeface="Courier New"/>
              </a:defRPr>
            </a:pPr>
            <a:r>
              <a:t>}</a:t>
            </a:r>
          </a:p>
        </p:txBody>
      </p:sp>
      <p:sp>
        <p:nvSpPr>
          <p:cNvPr id="197" name="Ogrenci[adi=Veli, notu=90]"/>
          <p:cNvSpPr txBox="1"/>
          <p:nvPr/>
        </p:nvSpPr>
        <p:spPr>
          <a:xfrm>
            <a:off x="9722657" y="9754747"/>
            <a:ext cx="4938685" cy="1019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57200">
              <a:defRPr sz="2300">
                <a:solidFill>
                  <a:srgbClr val="FEFFFF"/>
                </a:solidFill>
              </a:defRPr>
            </a:pPr>
            <a:endParaRPr/>
          </a:p>
          <a:p>
            <a:pPr defTabSz="457200">
              <a:defRPr sz="2300">
                <a:solidFill>
                  <a:srgbClr val="FEFFFF"/>
                </a:solidFill>
              </a:defRPr>
            </a:pPr>
            <a:endParaRPr/>
          </a:p>
          <a:p>
            <a:pPr defTabSz="457200">
              <a:defRPr sz="2300">
                <a:solidFill>
                  <a:srgbClr val="FEFFFF"/>
                </a:solidFill>
              </a:defRPr>
            </a:pPr>
            <a:r>
              <a:t>Ogrenci[adi=Veli, notu=90]</a:t>
            </a:r>
          </a:p>
        </p:txBody>
      </p:sp>
      <p:sp>
        <p:nvSpPr>
          <p:cNvPr id="198" name="//Ogrenci.java…"/>
          <p:cNvSpPr txBox="1"/>
          <p:nvPr/>
        </p:nvSpPr>
        <p:spPr>
          <a:xfrm>
            <a:off x="12012941" y="2638678"/>
            <a:ext cx="11917078" cy="1333501"/>
          </a:xfrm>
          <a:prstGeom prst="rect">
            <a:avLst/>
          </a:prstGeom>
          <a:solidFill>
            <a:schemeClr val="accent6">
              <a:lumOff val="18921"/>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457200">
              <a:defRPr sz="2700" b="1">
                <a:solidFill>
                  <a:srgbClr val="008F00"/>
                </a:solidFill>
                <a:latin typeface="Courier New"/>
                <a:ea typeface="Courier New"/>
                <a:cs typeface="Courier New"/>
                <a:sym typeface="Courier New"/>
              </a:defRPr>
            </a:pPr>
            <a:r>
              <a:t>//Ogrenci.java</a:t>
            </a:r>
          </a:p>
          <a:p>
            <a:pPr defTabSz="457200">
              <a:defRPr sz="2200" b="1">
                <a:solidFill>
                  <a:srgbClr val="931A68"/>
                </a:solidFill>
                <a:latin typeface="Courier New"/>
                <a:ea typeface="Courier New"/>
                <a:cs typeface="Courier New"/>
                <a:sym typeface="Courier New"/>
              </a:defRPr>
            </a:pPr>
            <a:r>
              <a:t>import</a:t>
            </a:r>
            <a:r>
              <a:rPr b="0">
                <a:solidFill>
                  <a:srgbClr val="000000"/>
                </a:solidFill>
              </a:rPr>
              <a:t> java.io.Serializable;</a:t>
            </a:r>
          </a:p>
          <a:p>
            <a:pPr defTabSz="457200">
              <a:defRPr sz="2200">
                <a:latin typeface="Courier New"/>
                <a:ea typeface="Courier New"/>
                <a:cs typeface="Courier New"/>
                <a:sym typeface="Courier New"/>
              </a:defRPr>
            </a:pPr>
            <a:endParaRPr b="0">
              <a:solidFill>
                <a:srgbClr val="000000"/>
              </a:solidFill>
            </a:endParaRPr>
          </a:p>
          <a:p>
            <a:pPr defTabSz="457200">
              <a:defRPr sz="2200" b="1">
                <a:solidFill>
                  <a:srgbClr val="931A68"/>
                </a:solidFill>
                <a:latin typeface="Courier New"/>
                <a:ea typeface="Courier New"/>
                <a:cs typeface="Courier New"/>
                <a:sym typeface="Courier New"/>
              </a:defRPr>
            </a:pPr>
            <a:r>
              <a:t>public</a:t>
            </a:r>
            <a:r>
              <a:rPr b="0">
                <a:solidFill>
                  <a:srgbClr val="000000"/>
                </a:solidFill>
              </a:rPr>
              <a:t> </a:t>
            </a:r>
            <a:r>
              <a:t>record</a:t>
            </a:r>
            <a:r>
              <a:rPr b="0">
                <a:solidFill>
                  <a:srgbClr val="000000"/>
                </a:solidFill>
              </a:rPr>
              <a:t> Ogrenci(String </a:t>
            </a:r>
            <a:r>
              <a:rPr b="0">
                <a:solidFill>
                  <a:srgbClr val="7E504F"/>
                </a:solidFill>
              </a:rPr>
              <a:t>adi</a:t>
            </a:r>
            <a:r>
              <a:rPr b="0">
                <a:solidFill>
                  <a:srgbClr val="000000"/>
                </a:solidFill>
              </a:rPr>
              <a:t>, </a:t>
            </a:r>
            <a:r>
              <a:t>int</a:t>
            </a:r>
            <a:r>
              <a:rPr b="0">
                <a:solidFill>
                  <a:srgbClr val="000000"/>
                </a:solidFill>
              </a:rPr>
              <a:t> </a:t>
            </a:r>
            <a:r>
              <a:rPr b="0">
                <a:solidFill>
                  <a:srgbClr val="7E504F"/>
                </a:solidFill>
              </a:rPr>
              <a:t>notu</a:t>
            </a:r>
            <a:r>
              <a:rPr b="0">
                <a:solidFill>
                  <a:srgbClr val="000000"/>
                </a:solidFill>
              </a:rPr>
              <a:t>) </a:t>
            </a:r>
            <a:r>
              <a:t>implements</a:t>
            </a:r>
            <a:r>
              <a:rPr b="0">
                <a:solidFill>
                  <a:srgbClr val="000000"/>
                </a:solidFill>
              </a:rPr>
              <a:t> Serializable { }</a:t>
            </a:r>
          </a:p>
        </p:txBody>
      </p:sp>
      <p:sp>
        <p:nvSpPr>
          <p:cNvPr id="199" name="dosya.txt…"/>
          <p:cNvSpPr txBox="1"/>
          <p:nvPr/>
        </p:nvSpPr>
        <p:spPr>
          <a:xfrm>
            <a:off x="15574514" y="5631653"/>
            <a:ext cx="8251262" cy="660401"/>
          </a:xfrm>
          <a:prstGeom prst="rect">
            <a:avLst/>
          </a:prstGeom>
          <a:solidFill>
            <a:schemeClr val="accent5">
              <a:lumOff val="2323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457200">
              <a:defRPr sz="2300" b="1">
                <a:solidFill>
                  <a:srgbClr val="FF2600"/>
                </a:solidFill>
                <a:latin typeface="Courier New"/>
                <a:ea typeface="Courier New"/>
                <a:cs typeface="Courier New"/>
                <a:sym typeface="Courier New"/>
              </a:defRPr>
            </a:pPr>
            <a:r>
              <a:t>dosya.txt</a:t>
            </a:r>
          </a:p>
          <a:p>
            <a:pPr defTabSz="457200">
              <a:defRPr sz="2300" b="1">
                <a:latin typeface="Courier New"/>
                <a:ea typeface="Courier New"/>
                <a:cs typeface="Courier New"/>
                <a:sym typeface="Courier New"/>
              </a:defRPr>
            </a:pPr>
            <a:r>
              <a:t>??srOgrenciInotuLaditLjava/lang/String;xpZtVeli</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İSTİSNA YÖNETİMİ"/>
          <p:cNvSpPr txBox="1">
            <a:spLocks noGrp="1"/>
          </p:cNvSpPr>
          <p:nvPr>
            <p:ph type="title"/>
          </p:nvPr>
        </p:nvSpPr>
        <p:spPr>
          <a:xfrm>
            <a:off x="2108459" y="8813802"/>
            <a:ext cx="20790170" cy="2724157"/>
          </a:xfrm>
          <a:prstGeom prst="rect">
            <a:avLst/>
          </a:prstGeom>
        </p:spPr>
        <p:txBody>
          <a:bodyPr/>
          <a:lstStyle/>
          <a:p>
            <a:r>
              <a:rPr lang="tr-TR" dirty="0"/>
              <a:t>RANDOM ACCESS FILES</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andom Access Files (Rastgele Erişimli Dosyalar)"/>
          <p:cNvSpPr txBox="1">
            <a:spLocks noGrp="1"/>
          </p:cNvSpPr>
          <p:nvPr>
            <p:ph type="title"/>
          </p:nvPr>
        </p:nvSpPr>
        <p:spPr>
          <a:xfrm>
            <a:off x="765750" y="263524"/>
            <a:ext cx="22852500" cy="2022445"/>
          </a:xfrm>
          <a:prstGeom prst="rect">
            <a:avLst/>
          </a:prstGeom>
        </p:spPr>
        <p:txBody>
          <a:bodyPr/>
          <a:lstStyle/>
          <a:p>
            <a:r>
              <a:rPr dirty="0"/>
              <a:t>Random Access Files</a:t>
            </a:r>
          </a:p>
        </p:txBody>
      </p:sp>
      <p:sp>
        <p:nvSpPr>
          <p:cNvPr id="204" name="Dosya ile işlemleri yaparken sıralı (sequential) işlemler yapılır.…"/>
          <p:cNvSpPr txBox="1">
            <a:spLocks noGrp="1"/>
          </p:cNvSpPr>
          <p:nvPr>
            <p:ph type="body" idx="1"/>
          </p:nvPr>
        </p:nvSpPr>
        <p:spPr>
          <a:xfrm>
            <a:off x="838230" y="2606681"/>
            <a:ext cx="22707542" cy="9823486"/>
          </a:xfrm>
          <a:prstGeom prst="rect">
            <a:avLst/>
          </a:prstGeom>
        </p:spPr>
        <p:txBody>
          <a:bodyPr/>
          <a:lstStyle/>
          <a:p>
            <a:r>
              <a:rPr lang="en-US" dirty="0"/>
              <a:t>All of the streams you have used so far are known as read-only or write-only streams. The external files of these streams are </a:t>
            </a:r>
            <a:r>
              <a:rPr lang="en-US" dirty="0">
                <a:solidFill>
                  <a:srgbClr val="00B050"/>
                </a:solidFill>
              </a:rPr>
              <a:t>sequential files </a:t>
            </a:r>
            <a:r>
              <a:rPr lang="en-US" dirty="0"/>
              <a:t>that cannot be updated without creating a new file. It is often necessary to modify files or to insert new records into files. Java provides the </a:t>
            </a:r>
            <a:r>
              <a:rPr lang="en-US" dirty="0" err="1"/>
              <a:t>RandomAccessFile</a:t>
            </a:r>
            <a:r>
              <a:rPr lang="en-US" dirty="0"/>
              <a:t> class to allow a file to be read from and write to at </a:t>
            </a:r>
            <a:r>
              <a:rPr lang="en-US" dirty="0">
                <a:solidFill>
                  <a:srgbClr val="FF40FF"/>
                </a:solidFill>
              </a:rPr>
              <a:t>random locations</a:t>
            </a:r>
            <a:r>
              <a:rPr lang="en-US" dirty="0"/>
              <a:t>.</a:t>
            </a:r>
          </a:p>
          <a:p>
            <a:pPr marL="0" indent="0">
              <a:buNone/>
            </a:pPr>
            <a:endParaRPr lang="en-US" dirty="0" err="1"/>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descr="Title 1">
            <a:extLst>
              <a:ext uri="{FF2B5EF4-FFF2-40B4-BE49-F238E27FC236}">
                <a16:creationId xmlns:a16="http://schemas.microsoft.com/office/drawing/2014/main" id="{F661A811-11E2-2ED6-A0C5-8365E2E2C18E}"/>
              </a:ext>
            </a:extLst>
          </p:cNvPr>
          <p:cNvSpPr>
            <a:spLocks noGrp="1"/>
          </p:cNvSpPr>
          <p:nvPr>
            <p:ph type="title"/>
          </p:nvPr>
        </p:nvSpPr>
        <p:spPr/>
        <p:txBody>
          <a:bodyPr/>
          <a:lstStyle/>
          <a:p>
            <a:pPr eaLnBrk="1"/>
            <a:r>
              <a:rPr lang="en-TR" altLang="en-TR"/>
              <a:t>Course Plan</a:t>
            </a:r>
          </a:p>
        </p:txBody>
      </p:sp>
      <p:sp>
        <p:nvSpPr>
          <p:cNvPr id="17410" name="Rectangle 2" descr="Content Placeholder 2">
            <a:extLst>
              <a:ext uri="{FF2B5EF4-FFF2-40B4-BE49-F238E27FC236}">
                <a16:creationId xmlns:a16="http://schemas.microsoft.com/office/drawing/2014/main" id="{603C9D7C-C426-6498-1D19-D9B3C8076607}"/>
              </a:ext>
            </a:extLst>
          </p:cNvPr>
          <p:cNvSpPr>
            <a:spLocks noGrp="1"/>
          </p:cNvSpPr>
          <p:nvPr>
            <p:ph idx="1"/>
          </p:nvPr>
        </p:nvSpPr>
        <p:spPr/>
        <p:txBody>
          <a:bodyPr/>
          <a:lstStyle/>
          <a:p>
            <a:pPr eaLnBrk="1"/>
            <a:r>
              <a:rPr lang="en-TR" altLang="en-TR"/>
              <a:t> </a:t>
            </a:r>
            <a:r>
              <a:rPr lang="en-US" altLang="en-TR"/>
              <a:t>Visual Programming Fundamentals
 Designing a Form
</a:t>
            </a:r>
            <a:r>
              <a:rPr lang="en-TR" altLang="en-TR"/>
              <a:t> </a:t>
            </a:r>
            <a:r>
              <a:rPr lang="en-US" altLang="en-TR"/>
              <a:t>Controls and Forms
</a:t>
            </a:r>
            <a:r>
              <a:rPr lang="en-TR" altLang="en-TR"/>
              <a:t> </a:t>
            </a:r>
            <a:r>
              <a:rPr lang="en-US" altLang="en-TR"/>
              <a:t>Properties of Components and Events
</a:t>
            </a:r>
            <a:r>
              <a:rPr lang="en-TR" altLang="en-TR"/>
              <a:t> </a:t>
            </a:r>
            <a:r>
              <a:rPr lang="en-TR" altLang="en-TR">
                <a:solidFill>
                  <a:srgbClr val="CAA8E1"/>
                </a:solidFill>
              </a:rPr>
              <a:t>Final </a:t>
            </a:r>
            <a:r>
              <a:rPr lang="en-US" altLang="en-TR">
                <a:solidFill>
                  <a:srgbClr val="CAA8E1"/>
                </a:solidFill>
              </a:rPr>
              <a:t>Exam</a:t>
            </a:r>
            <a:endParaRPr lang="en-TR" altLang="en-T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andom Access Files (Rastgele Erişimli Dosyalar)"/>
          <p:cNvSpPr txBox="1">
            <a:spLocks noGrp="1"/>
          </p:cNvSpPr>
          <p:nvPr>
            <p:ph type="title"/>
          </p:nvPr>
        </p:nvSpPr>
        <p:spPr>
          <a:xfrm>
            <a:off x="765750" y="263524"/>
            <a:ext cx="22852500" cy="2022445"/>
          </a:xfrm>
          <a:prstGeom prst="rect">
            <a:avLst/>
          </a:prstGeom>
        </p:spPr>
        <p:txBody>
          <a:bodyPr/>
          <a:lstStyle/>
          <a:p>
            <a:r>
              <a:rPr dirty="0"/>
              <a:t>Random Access Files</a:t>
            </a:r>
          </a:p>
        </p:txBody>
      </p:sp>
      <p:pic>
        <p:nvPicPr>
          <p:cNvPr id="207" name="image.png" descr="image.png"/>
          <p:cNvPicPr>
            <a:picLocks noChangeAspect="1"/>
          </p:cNvPicPr>
          <p:nvPr/>
        </p:nvPicPr>
        <p:blipFill>
          <a:blip r:embed="rId2"/>
          <a:stretch>
            <a:fillRect/>
          </a:stretch>
        </p:blipFill>
        <p:spPr>
          <a:xfrm>
            <a:off x="3254269" y="2661611"/>
            <a:ext cx="17875461" cy="10382675"/>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ile Pointer"/>
          <p:cNvSpPr txBox="1">
            <a:spLocks noGrp="1"/>
          </p:cNvSpPr>
          <p:nvPr>
            <p:ph type="title"/>
          </p:nvPr>
        </p:nvSpPr>
        <p:spPr>
          <a:xfrm>
            <a:off x="765750" y="263524"/>
            <a:ext cx="22852500" cy="2022445"/>
          </a:xfrm>
          <a:prstGeom prst="rect">
            <a:avLst/>
          </a:prstGeom>
        </p:spPr>
        <p:txBody>
          <a:bodyPr/>
          <a:lstStyle/>
          <a:p>
            <a:r>
              <a:t>File Pointer</a:t>
            </a:r>
          </a:p>
        </p:txBody>
      </p:sp>
      <p:sp>
        <p:nvSpPr>
          <p:cNvPr id="210" name="Rastgele erişimli dosyalar byte’lardan oluşan bir dizidir. Bu byte’ları gösteren özel işaretçi File Pointer olarak adlandırılır. Okuma ve yazma File Pointer’ın bulunduğu yerden yapılır."/>
          <p:cNvSpPr txBox="1">
            <a:spLocks noGrp="1"/>
          </p:cNvSpPr>
          <p:nvPr>
            <p:ph type="body" idx="1"/>
          </p:nvPr>
        </p:nvSpPr>
        <p:spPr>
          <a:xfrm>
            <a:off x="838230" y="2606681"/>
            <a:ext cx="22707542" cy="9823486"/>
          </a:xfrm>
          <a:prstGeom prst="rect">
            <a:avLst/>
          </a:prstGeom>
        </p:spPr>
        <p:txBody>
          <a:bodyPr/>
          <a:lstStyle/>
          <a:p>
            <a:r>
              <a:rPr lang="en-US" sz="4400" dirty="0"/>
              <a:t>A random access file consists of a sequence of bytes. There is a special marker called file pointer that is positioned at one of these bytes. A read or write operation takes place at the location of the file pointer. When a file is opened, the file pointer sets at the beginning of the file. When you read or write data to the file, the file pointer moves forward to the next data. For example, if you read an int value using </a:t>
            </a:r>
            <a:r>
              <a:rPr lang="en-US" sz="4400" dirty="0" err="1"/>
              <a:t>readInt</a:t>
            </a:r>
            <a:r>
              <a:rPr lang="en-US" sz="4400" dirty="0"/>
              <a:t>(), the JVM reads four bytes from the file pointer and now the file pointer is four bytes ahead of the previous location.</a:t>
            </a:r>
          </a:p>
          <a:p>
            <a:endParaRPr lang="en-US" sz="4400" dirty="0" err="1"/>
          </a:p>
        </p:txBody>
      </p:sp>
      <p:pic>
        <p:nvPicPr>
          <p:cNvPr id="211" name="image.png" descr="image.png"/>
          <p:cNvPicPr>
            <a:picLocks noChangeAspect="1"/>
          </p:cNvPicPr>
          <p:nvPr/>
        </p:nvPicPr>
        <p:blipFill>
          <a:blip r:embed="rId2"/>
          <a:stretch>
            <a:fillRect/>
          </a:stretch>
        </p:blipFill>
        <p:spPr>
          <a:xfrm>
            <a:off x="3775829" y="6929808"/>
            <a:ext cx="16832342" cy="4383422"/>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astgele Erişimli Dosya"/>
          <p:cNvSpPr txBox="1">
            <a:spLocks noGrp="1"/>
          </p:cNvSpPr>
          <p:nvPr>
            <p:ph type="title"/>
          </p:nvPr>
        </p:nvSpPr>
        <p:spPr>
          <a:xfrm>
            <a:off x="765750" y="263524"/>
            <a:ext cx="22852500" cy="2022445"/>
          </a:xfrm>
          <a:prstGeom prst="rect">
            <a:avLst/>
          </a:prstGeom>
        </p:spPr>
        <p:txBody>
          <a:bodyPr/>
          <a:lstStyle/>
          <a:p>
            <a:r>
              <a:rPr lang="tr-TR" dirty="0" err="1"/>
              <a:t>Random</a:t>
            </a:r>
            <a:r>
              <a:rPr lang="tr-TR" dirty="0"/>
              <a:t> Access File</a:t>
            </a:r>
            <a:endParaRPr dirty="0"/>
          </a:p>
        </p:txBody>
      </p:sp>
      <p:sp>
        <p:nvSpPr>
          <p:cNvPr id="214" name="import java.io.*;…"/>
          <p:cNvSpPr txBox="1">
            <a:spLocks noGrp="1"/>
          </p:cNvSpPr>
          <p:nvPr>
            <p:ph type="body" idx="1"/>
          </p:nvPr>
        </p:nvSpPr>
        <p:spPr>
          <a:xfrm>
            <a:off x="838230" y="2606681"/>
            <a:ext cx="22707542" cy="9823486"/>
          </a:xfrm>
          <a:prstGeom prst="rect">
            <a:avLst/>
          </a:prstGeom>
        </p:spPr>
        <p:txBody>
          <a:bodyPr/>
          <a:lstStyle/>
          <a:p>
            <a:pPr marL="0" indent="0" defTabSz="457200">
              <a:lnSpc>
                <a:spcPct val="100000"/>
              </a:lnSpc>
              <a:spcBef>
                <a:spcPts val="0"/>
              </a:spcBef>
              <a:buSzTx/>
              <a:buNone/>
              <a:defRPr sz="1300" b="1">
                <a:solidFill>
                  <a:srgbClr val="000FD6"/>
                </a:solidFill>
                <a:latin typeface="Courier New"/>
                <a:ea typeface="Courier New"/>
                <a:cs typeface="Courier New"/>
                <a:sym typeface="Courier New"/>
              </a:defRPr>
            </a:pPr>
            <a:r>
              <a:t>import</a:t>
            </a:r>
            <a:r>
              <a:rPr b="0">
                <a:solidFill>
                  <a:srgbClr val="000000"/>
                </a:solidFill>
              </a:rPr>
              <a:t> java.io.*;</a:t>
            </a:r>
          </a:p>
          <a:p>
            <a:pPr marL="0" indent="0" defTabSz="457200">
              <a:lnSpc>
                <a:spcPct val="100000"/>
              </a:lnSpc>
              <a:spcBef>
                <a:spcPts val="0"/>
              </a:spcBef>
              <a:buSzTx/>
              <a:buNone/>
              <a:defRPr sz="1300">
                <a:latin typeface="Courier New"/>
                <a:ea typeface="Courier New"/>
                <a:cs typeface="Courier New"/>
                <a:sym typeface="Courier New"/>
              </a:defRPr>
            </a:pPr>
            <a:endParaRPr b="0">
              <a:solidFill>
                <a:srgbClr val="000000"/>
              </a:solidFill>
            </a:endParaRPr>
          </a:p>
          <a:p>
            <a:pPr marL="0" indent="0" defTabSz="457200">
              <a:lnSpc>
                <a:spcPct val="100000"/>
              </a:lnSpc>
              <a:spcBef>
                <a:spcPts val="0"/>
              </a:spcBef>
              <a:buSzTx/>
              <a:buNone/>
              <a:defRPr sz="1300" b="1">
                <a:solidFill>
                  <a:srgbClr val="000FD6"/>
                </a:solidFill>
                <a:latin typeface="Courier New"/>
                <a:ea typeface="Courier New"/>
                <a:cs typeface="Courier New"/>
                <a:sym typeface="Courier New"/>
              </a:defRPr>
            </a:pPr>
            <a:r>
              <a:t>public</a:t>
            </a:r>
            <a:r>
              <a:rPr b="0">
                <a:solidFill>
                  <a:srgbClr val="000000"/>
                </a:solidFill>
              </a:rPr>
              <a:t> </a:t>
            </a:r>
            <a:r>
              <a:t>class</a:t>
            </a:r>
            <a:r>
              <a:rPr b="0">
                <a:solidFill>
                  <a:srgbClr val="000000"/>
                </a:solidFill>
              </a:rPr>
              <a:t> TestRandomAccessFile {</a:t>
            </a:r>
          </a:p>
          <a:p>
            <a:pPr marL="0" indent="0" defTabSz="457200">
              <a:lnSpc>
                <a:spcPct val="100000"/>
              </a:lnSpc>
              <a:spcBef>
                <a:spcPts val="0"/>
              </a:spcBef>
              <a:buSzTx/>
              <a:buNone/>
              <a:defRPr sz="1300">
                <a:latin typeface="Courier New"/>
                <a:ea typeface="Courier New"/>
                <a:cs typeface="Courier New"/>
                <a:sym typeface="Courier New"/>
              </a:defRPr>
            </a:pPr>
            <a:r>
              <a:t>  </a:t>
            </a:r>
            <a:r>
              <a:rPr b="1">
                <a:solidFill>
                  <a:srgbClr val="000FD6"/>
                </a:solidFill>
              </a:rPr>
              <a:t>public</a:t>
            </a:r>
            <a:r>
              <a:t> </a:t>
            </a:r>
            <a:r>
              <a:rPr b="1">
                <a:solidFill>
                  <a:srgbClr val="000FD6"/>
                </a:solidFill>
              </a:rPr>
              <a:t>static</a:t>
            </a:r>
            <a:r>
              <a:t> </a:t>
            </a:r>
            <a:r>
              <a:rPr b="1">
                <a:solidFill>
                  <a:srgbClr val="000FD6"/>
                </a:solidFill>
              </a:rPr>
              <a:t>void</a:t>
            </a:r>
            <a:r>
              <a:t> main(String[] args) </a:t>
            </a:r>
            <a:r>
              <a:rPr b="1">
                <a:solidFill>
                  <a:srgbClr val="000FD6"/>
                </a:solidFill>
              </a:rPr>
              <a:t>throws</a:t>
            </a:r>
            <a:r>
              <a:t> IOException {</a:t>
            </a:r>
          </a:p>
          <a:p>
            <a:pPr marL="0" indent="0" defTabSz="457200">
              <a:lnSpc>
                <a:spcPct val="100000"/>
              </a:lnSpc>
              <a:spcBef>
                <a:spcPts val="0"/>
              </a:spcBef>
              <a:buSzTx/>
              <a:buNone/>
              <a:defRPr sz="1300">
                <a:latin typeface="Courier New"/>
                <a:ea typeface="Courier New"/>
                <a:cs typeface="Courier New"/>
                <a:sym typeface="Courier New"/>
              </a:defRPr>
            </a:pPr>
            <a:r>
              <a:t>    </a:t>
            </a:r>
            <a:r>
              <a:rPr b="1">
                <a:solidFill>
                  <a:srgbClr val="000FD6"/>
                </a:solidFill>
              </a:rPr>
              <a:t>try</a:t>
            </a:r>
            <a:r>
              <a:t> ( </a:t>
            </a:r>
            <a:r>
              <a:rPr>
                <a:solidFill>
                  <a:srgbClr val="005500"/>
                </a:solidFill>
              </a:rPr>
              <a:t>// Create a random access file</a:t>
            </a:r>
          </a:p>
          <a:p>
            <a:pPr marL="0" indent="0" defTabSz="457200">
              <a:lnSpc>
                <a:spcPct val="100000"/>
              </a:lnSpc>
              <a:spcBef>
                <a:spcPts val="0"/>
              </a:spcBef>
              <a:buSzTx/>
              <a:buNone/>
              <a:defRPr sz="1300">
                <a:latin typeface="Courier New"/>
                <a:ea typeface="Courier New"/>
                <a:cs typeface="Courier New"/>
                <a:sym typeface="Courier New"/>
              </a:defRPr>
            </a:pPr>
            <a:r>
              <a:t>      RandomAccessFile inout = </a:t>
            </a:r>
            <a:r>
              <a:rPr b="1">
                <a:solidFill>
                  <a:srgbClr val="000FD6"/>
                </a:solidFill>
              </a:rPr>
              <a:t>new</a:t>
            </a:r>
            <a:r>
              <a:t> RandomAccessFile(</a:t>
            </a:r>
            <a:r>
              <a:rPr>
                <a:solidFill>
                  <a:srgbClr val="007D9F"/>
                </a:solidFill>
              </a:rPr>
              <a:t>"inout.dat"</a:t>
            </a:r>
            <a:r>
              <a:t>, </a:t>
            </a:r>
            <a:r>
              <a:rPr>
                <a:solidFill>
                  <a:srgbClr val="007D9F"/>
                </a:solidFill>
              </a:rPr>
              <a:t>"rw"</a:t>
            </a:r>
            <a:r>
              <a:t>);</a:t>
            </a:r>
          </a:p>
          <a:p>
            <a:pPr marL="0" indent="0" defTabSz="457200">
              <a:lnSpc>
                <a:spcPct val="100000"/>
              </a:lnSpc>
              <a:spcBef>
                <a:spcPts val="0"/>
              </a:spcBef>
              <a:buSzTx/>
              <a:buNone/>
              <a:defRPr sz="1300">
                <a:latin typeface="Courier New"/>
                <a:ea typeface="Courier New"/>
                <a:cs typeface="Courier New"/>
                <a:sym typeface="Courier New"/>
              </a:defRPr>
            </a:pPr>
            <a:r>
              <a:t>    ) {</a:t>
            </a:r>
          </a:p>
          <a:p>
            <a:pPr marL="0" indent="0" defTabSz="457200">
              <a:lnSpc>
                <a:spcPct val="100000"/>
              </a:lnSpc>
              <a:spcBef>
                <a:spcPts val="0"/>
              </a:spcBef>
              <a:buSzTx/>
              <a:buNone/>
              <a:defRPr sz="1300">
                <a:latin typeface="Courier New"/>
                <a:ea typeface="Courier New"/>
                <a:cs typeface="Courier New"/>
                <a:sym typeface="Courier New"/>
              </a:defRPr>
            </a:pPr>
            <a:r>
              <a:t>      </a:t>
            </a:r>
            <a:r>
              <a:rPr>
                <a:solidFill>
                  <a:srgbClr val="005500"/>
                </a:solidFill>
              </a:rPr>
              <a:t>// Clear the file to destroy the old contents if exists</a:t>
            </a:r>
          </a:p>
          <a:p>
            <a:pPr marL="0" indent="0" defTabSz="457200">
              <a:lnSpc>
                <a:spcPct val="100000"/>
              </a:lnSpc>
              <a:spcBef>
                <a:spcPts val="0"/>
              </a:spcBef>
              <a:buSzTx/>
              <a:buNone/>
              <a:defRPr sz="1300">
                <a:latin typeface="Courier New"/>
                <a:ea typeface="Courier New"/>
                <a:cs typeface="Courier New"/>
                <a:sym typeface="Courier New"/>
              </a:defRPr>
            </a:pPr>
            <a:r>
              <a:t>      inout.setLength(</a:t>
            </a:r>
            <a:r>
              <a:rPr>
                <a:solidFill>
                  <a:srgbClr val="007D9F"/>
                </a:solidFill>
              </a:rPr>
              <a:t>0</a:t>
            </a:r>
            <a:r>
              <a:t>);</a:t>
            </a:r>
          </a:p>
          <a:p>
            <a:pPr marL="0" indent="0" defTabSz="457200">
              <a:lnSpc>
                <a:spcPct val="100000"/>
              </a:lnSpc>
              <a:spcBef>
                <a:spcPts val="0"/>
              </a:spcBef>
              <a:buSzTx/>
              <a:buNone/>
              <a:defRPr sz="1300">
                <a:latin typeface="Courier New"/>
                <a:ea typeface="Courier New"/>
                <a:cs typeface="Courier New"/>
                <a:sym typeface="Courier New"/>
              </a:defRPr>
            </a:pPr>
            <a:r>
              <a:t>  </a:t>
            </a:r>
          </a:p>
          <a:p>
            <a:pPr marL="0" indent="0" defTabSz="457200">
              <a:lnSpc>
                <a:spcPct val="100000"/>
              </a:lnSpc>
              <a:spcBef>
                <a:spcPts val="0"/>
              </a:spcBef>
              <a:buSzTx/>
              <a:buNone/>
              <a:defRPr sz="1300">
                <a:latin typeface="Courier New"/>
                <a:ea typeface="Courier New"/>
                <a:cs typeface="Courier New"/>
                <a:sym typeface="Courier New"/>
              </a:defRPr>
            </a:pPr>
            <a:r>
              <a:t>      </a:t>
            </a:r>
            <a:r>
              <a:rPr>
                <a:solidFill>
                  <a:srgbClr val="005500"/>
                </a:solidFill>
              </a:rPr>
              <a:t>// Write new integers to the file</a:t>
            </a:r>
          </a:p>
          <a:p>
            <a:pPr marL="0" indent="0" defTabSz="457200">
              <a:lnSpc>
                <a:spcPct val="100000"/>
              </a:lnSpc>
              <a:spcBef>
                <a:spcPts val="0"/>
              </a:spcBef>
              <a:buSzTx/>
              <a:buNone/>
              <a:defRPr sz="1300">
                <a:latin typeface="Courier New"/>
                <a:ea typeface="Courier New"/>
                <a:cs typeface="Courier New"/>
                <a:sym typeface="Courier New"/>
              </a:defRPr>
            </a:pPr>
            <a:r>
              <a:t>      </a:t>
            </a:r>
            <a:r>
              <a:rPr b="1">
                <a:solidFill>
                  <a:srgbClr val="000FD6"/>
                </a:solidFill>
              </a:rPr>
              <a:t>for</a:t>
            </a:r>
            <a:r>
              <a:t> (</a:t>
            </a:r>
            <a:r>
              <a:rPr b="1">
                <a:solidFill>
                  <a:srgbClr val="000FD6"/>
                </a:solidFill>
              </a:rPr>
              <a:t>int</a:t>
            </a:r>
            <a:r>
              <a:t> i = </a:t>
            </a:r>
            <a:r>
              <a:rPr>
                <a:solidFill>
                  <a:srgbClr val="007D9F"/>
                </a:solidFill>
              </a:rPr>
              <a:t>0</a:t>
            </a:r>
            <a:r>
              <a:t>; i &lt; </a:t>
            </a:r>
            <a:r>
              <a:rPr>
                <a:solidFill>
                  <a:srgbClr val="007D9F"/>
                </a:solidFill>
              </a:rPr>
              <a:t>200</a:t>
            </a:r>
            <a:r>
              <a:t>; i++)</a:t>
            </a:r>
          </a:p>
          <a:p>
            <a:pPr marL="0" indent="0" defTabSz="457200">
              <a:lnSpc>
                <a:spcPct val="100000"/>
              </a:lnSpc>
              <a:spcBef>
                <a:spcPts val="0"/>
              </a:spcBef>
              <a:buSzTx/>
              <a:buNone/>
              <a:defRPr sz="1300">
                <a:latin typeface="Courier New"/>
                <a:ea typeface="Courier New"/>
                <a:cs typeface="Courier New"/>
                <a:sym typeface="Courier New"/>
              </a:defRPr>
            </a:pPr>
            <a:r>
              <a:t>        inout.writeInt(i);</a:t>
            </a:r>
          </a:p>
          <a:p>
            <a:pPr marL="0" indent="0" defTabSz="457200">
              <a:lnSpc>
                <a:spcPct val="100000"/>
              </a:lnSpc>
              <a:spcBef>
                <a:spcPts val="0"/>
              </a:spcBef>
              <a:buSzTx/>
              <a:buNone/>
              <a:defRPr sz="1300">
                <a:latin typeface="Courier New"/>
                <a:ea typeface="Courier New"/>
                <a:cs typeface="Courier New"/>
                <a:sym typeface="Courier New"/>
              </a:defRPr>
            </a:pPr>
            <a:r>
              <a:t>  </a:t>
            </a:r>
          </a:p>
          <a:p>
            <a:pPr marL="0" indent="0" defTabSz="457200">
              <a:lnSpc>
                <a:spcPct val="100000"/>
              </a:lnSpc>
              <a:spcBef>
                <a:spcPts val="0"/>
              </a:spcBef>
              <a:buSzTx/>
              <a:buNone/>
              <a:defRPr sz="1300">
                <a:latin typeface="Courier New"/>
                <a:ea typeface="Courier New"/>
                <a:cs typeface="Courier New"/>
                <a:sym typeface="Courier New"/>
              </a:defRPr>
            </a:pPr>
            <a:r>
              <a:t>      </a:t>
            </a:r>
            <a:r>
              <a:rPr>
                <a:solidFill>
                  <a:srgbClr val="005500"/>
                </a:solidFill>
              </a:rPr>
              <a:t>// Display the current length of the file</a:t>
            </a:r>
          </a:p>
          <a:p>
            <a:pPr marL="0" indent="0" defTabSz="457200">
              <a:lnSpc>
                <a:spcPct val="100000"/>
              </a:lnSpc>
              <a:spcBef>
                <a:spcPts val="0"/>
              </a:spcBef>
              <a:buSzTx/>
              <a:buNone/>
              <a:defRPr sz="1300">
                <a:latin typeface="Courier New"/>
                <a:ea typeface="Courier New"/>
                <a:cs typeface="Courier New"/>
                <a:sym typeface="Courier New"/>
              </a:defRPr>
            </a:pPr>
            <a:r>
              <a:t>      System.out.println(</a:t>
            </a:r>
            <a:r>
              <a:rPr>
                <a:solidFill>
                  <a:srgbClr val="007D9F"/>
                </a:solidFill>
              </a:rPr>
              <a:t>"Current file length is "</a:t>
            </a:r>
            <a:r>
              <a:t> + inout.length());</a:t>
            </a:r>
          </a:p>
          <a:p>
            <a:pPr marL="0" indent="0" defTabSz="457200">
              <a:lnSpc>
                <a:spcPct val="100000"/>
              </a:lnSpc>
              <a:spcBef>
                <a:spcPts val="0"/>
              </a:spcBef>
              <a:buSzTx/>
              <a:buNone/>
              <a:defRPr sz="1300">
                <a:latin typeface="Courier New"/>
                <a:ea typeface="Courier New"/>
                <a:cs typeface="Courier New"/>
                <a:sym typeface="Courier New"/>
              </a:defRPr>
            </a:pPr>
            <a:r>
              <a:t>  </a:t>
            </a:r>
          </a:p>
          <a:p>
            <a:pPr marL="0" indent="0" defTabSz="457200">
              <a:lnSpc>
                <a:spcPct val="100000"/>
              </a:lnSpc>
              <a:spcBef>
                <a:spcPts val="0"/>
              </a:spcBef>
              <a:buSzTx/>
              <a:buNone/>
              <a:defRPr sz="1300">
                <a:latin typeface="Courier New"/>
                <a:ea typeface="Courier New"/>
                <a:cs typeface="Courier New"/>
                <a:sym typeface="Courier New"/>
              </a:defRPr>
            </a:pPr>
            <a:r>
              <a:t>      </a:t>
            </a:r>
            <a:r>
              <a:rPr>
                <a:solidFill>
                  <a:srgbClr val="005500"/>
                </a:solidFill>
              </a:rPr>
              <a:t>// Retrieve the first number</a:t>
            </a:r>
          </a:p>
          <a:p>
            <a:pPr marL="0" indent="0" defTabSz="457200">
              <a:lnSpc>
                <a:spcPct val="100000"/>
              </a:lnSpc>
              <a:spcBef>
                <a:spcPts val="0"/>
              </a:spcBef>
              <a:buSzTx/>
              <a:buNone/>
              <a:defRPr sz="1300">
                <a:latin typeface="Courier New"/>
                <a:ea typeface="Courier New"/>
                <a:cs typeface="Courier New"/>
                <a:sym typeface="Courier New"/>
              </a:defRPr>
            </a:pPr>
            <a:r>
              <a:t>      inout.seek(</a:t>
            </a:r>
            <a:r>
              <a:rPr>
                <a:solidFill>
                  <a:srgbClr val="007D9F"/>
                </a:solidFill>
              </a:rPr>
              <a:t>0</a:t>
            </a:r>
            <a:r>
              <a:t>); </a:t>
            </a:r>
            <a:r>
              <a:rPr>
                <a:solidFill>
                  <a:srgbClr val="005500"/>
                </a:solidFill>
              </a:rPr>
              <a:t>// Move the file pointer to the beginning</a:t>
            </a:r>
          </a:p>
          <a:p>
            <a:pPr marL="0" indent="0" defTabSz="457200">
              <a:lnSpc>
                <a:spcPct val="100000"/>
              </a:lnSpc>
              <a:spcBef>
                <a:spcPts val="0"/>
              </a:spcBef>
              <a:buSzTx/>
              <a:buNone/>
              <a:defRPr sz="1300">
                <a:latin typeface="Courier New"/>
                <a:ea typeface="Courier New"/>
                <a:cs typeface="Courier New"/>
                <a:sym typeface="Courier New"/>
              </a:defRPr>
            </a:pPr>
            <a:r>
              <a:t>      System.out.println(</a:t>
            </a:r>
            <a:r>
              <a:rPr>
                <a:solidFill>
                  <a:srgbClr val="007D9F"/>
                </a:solidFill>
              </a:rPr>
              <a:t>"The first number is "</a:t>
            </a:r>
            <a:r>
              <a:t> + inout.readInt());</a:t>
            </a:r>
          </a:p>
          <a:p>
            <a:pPr marL="0" indent="0" defTabSz="457200">
              <a:lnSpc>
                <a:spcPct val="100000"/>
              </a:lnSpc>
              <a:spcBef>
                <a:spcPts val="0"/>
              </a:spcBef>
              <a:buSzTx/>
              <a:buNone/>
              <a:defRPr sz="1300">
                <a:latin typeface="Courier New"/>
                <a:ea typeface="Courier New"/>
                <a:cs typeface="Courier New"/>
                <a:sym typeface="Courier New"/>
              </a:defRPr>
            </a:pPr>
            <a:r>
              <a:t>  </a:t>
            </a:r>
          </a:p>
          <a:p>
            <a:pPr marL="0" indent="0" defTabSz="457200">
              <a:lnSpc>
                <a:spcPct val="100000"/>
              </a:lnSpc>
              <a:spcBef>
                <a:spcPts val="0"/>
              </a:spcBef>
              <a:buSzTx/>
              <a:buNone/>
              <a:defRPr sz="1300">
                <a:latin typeface="Courier New"/>
                <a:ea typeface="Courier New"/>
                <a:cs typeface="Courier New"/>
                <a:sym typeface="Courier New"/>
              </a:defRPr>
            </a:pPr>
            <a:r>
              <a:t>      </a:t>
            </a:r>
            <a:r>
              <a:rPr>
                <a:solidFill>
                  <a:srgbClr val="005500"/>
                </a:solidFill>
              </a:rPr>
              <a:t>// Retrieve the second number</a:t>
            </a:r>
          </a:p>
          <a:p>
            <a:pPr marL="0" indent="0" defTabSz="457200">
              <a:lnSpc>
                <a:spcPct val="100000"/>
              </a:lnSpc>
              <a:spcBef>
                <a:spcPts val="0"/>
              </a:spcBef>
              <a:buSzTx/>
              <a:buNone/>
              <a:defRPr sz="1300">
                <a:latin typeface="Courier New"/>
                <a:ea typeface="Courier New"/>
                <a:cs typeface="Courier New"/>
                <a:sym typeface="Courier New"/>
              </a:defRPr>
            </a:pPr>
            <a:r>
              <a:t>      inout.seek(</a:t>
            </a:r>
            <a:r>
              <a:rPr>
                <a:solidFill>
                  <a:srgbClr val="007D9F"/>
                </a:solidFill>
              </a:rPr>
              <a:t>1</a:t>
            </a:r>
            <a:r>
              <a:t> * </a:t>
            </a:r>
            <a:r>
              <a:rPr>
                <a:solidFill>
                  <a:srgbClr val="007D9F"/>
                </a:solidFill>
              </a:rPr>
              <a:t>4</a:t>
            </a:r>
            <a:r>
              <a:t>); </a:t>
            </a:r>
            <a:r>
              <a:rPr>
                <a:solidFill>
                  <a:srgbClr val="005500"/>
                </a:solidFill>
              </a:rPr>
              <a:t>// Move the file pointer to the second number</a:t>
            </a:r>
          </a:p>
          <a:p>
            <a:pPr marL="0" indent="0" defTabSz="457200">
              <a:lnSpc>
                <a:spcPct val="100000"/>
              </a:lnSpc>
              <a:spcBef>
                <a:spcPts val="0"/>
              </a:spcBef>
              <a:buSzTx/>
              <a:buNone/>
              <a:defRPr sz="1300">
                <a:latin typeface="Courier New"/>
                <a:ea typeface="Courier New"/>
                <a:cs typeface="Courier New"/>
                <a:sym typeface="Courier New"/>
              </a:defRPr>
            </a:pPr>
            <a:r>
              <a:t>      System.out.println(</a:t>
            </a:r>
            <a:r>
              <a:rPr>
                <a:solidFill>
                  <a:srgbClr val="007D9F"/>
                </a:solidFill>
              </a:rPr>
              <a:t>"The second number is "</a:t>
            </a:r>
            <a:r>
              <a:t> + inout.readInt());</a:t>
            </a:r>
          </a:p>
          <a:p>
            <a:pPr marL="0" indent="0" defTabSz="457200">
              <a:lnSpc>
                <a:spcPct val="100000"/>
              </a:lnSpc>
              <a:spcBef>
                <a:spcPts val="0"/>
              </a:spcBef>
              <a:buSzTx/>
              <a:buNone/>
              <a:defRPr sz="1300">
                <a:latin typeface="Courier New"/>
                <a:ea typeface="Courier New"/>
                <a:cs typeface="Courier New"/>
                <a:sym typeface="Courier New"/>
              </a:defRPr>
            </a:pPr>
            <a:r>
              <a:t>  </a:t>
            </a:r>
          </a:p>
          <a:p>
            <a:pPr marL="0" indent="0" defTabSz="457200">
              <a:lnSpc>
                <a:spcPct val="100000"/>
              </a:lnSpc>
              <a:spcBef>
                <a:spcPts val="0"/>
              </a:spcBef>
              <a:buSzTx/>
              <a:buNone/>
              <a:defRPr sz="1300">
                <a:latin typeface="Courier New"/>
                <a:ea typeface="Courier New"/>
                <a:cs typeface="Courier New"/>
                <a:sym typeface="Courier New"/>
              </a:defRPr>
            </a:pPr>
            <a:r>
              <a:t>      </a:t>
            </a:r>
            <a:r>
              <a:rPr>
                <a:solidFill>
                  <a:srgbClr val="005500"/>
                </a:solidFill>
              </a:rPr>
              <a:t>// Retrieve the tenth number</a:t>
            </a:r>
          </a:p>
          <a:p>
            <a:pPr marL="0" indent="0" defTabSz="457200">
              <a:lnSpc>
                <a:spcPct val="100000"/>
              </a:lnSpc>
              <a:spcBef>
                <a:spcPts val="0"/>
              </a:spcBef>
              <a:buSzTx/>
              <a:buNone/>
              <a:defRPr sz="1300">
                <a:latin typeface="Courier New"/>
                <a:ea typeface="Courier New"/>
                <a:cs typeface="Courier New"/>
                <a:sym typeface="Courier New"/>
              </a:defRPr>
            </a:pPr>
            <a:r>
              <a:t>      inout.seek(</a:t>
            </a:r>
            <a:r>
              <a:rPr>
                <a:solidFill>
                  <a:srgbClr val="007D9F"/>
                </a:solidFill>
              </a:rPr>
              <a:t>9</a:t>
            </a:r>
            <a:r>
              <a:t> * </a:t>
            </a:r>
            <a:r>
              <a:rPr>
                <a:solidFill>
                  <a:srgbClr val="007D9F"/>
                </a:solidFill>
              </a:rPr>
              <a:t>4</a:t>
            </a:r>
            <a:r>
              <a:t>); </a:t>
            </a:r>
            <a:r>
              <a:rPr>
                <a:solidFill>
                  <a:srgbClr val="005500"/>
                </a:solidFill>
              </a:rPr>
              <a:t>// Move the file pointer to the tenth number</a:t>
            </a:r>
          </a:p>
          <a:p>
            <a:pPr marL="0" indent="0" defTabSz="457200">
              <a:lnSpc>
                <a:spcPct val="100000"/>
              </a:lnSpc>
              <a:spcBef>
                <a:spcPts val="0"/>
              </a:spcBef>
              <a:buSzTx/>
              <a:buNone/>
              <a:defRPr sz="1300">
                <a:latin typeface="Courier New"/>
                <a:ea typeface="Courier New"/>
                <a:cs typeface="Courier New"/>
                <a:sym typeface="Courier New"/>
              </a:defRPr>
            </a:pPr>
            <a:r>
              <a:t>      System.out.println(</a:t>
            </a:r>
            <a:r>
              <a:rPr>
                <a:solidFill>
                  <a:srgbClr val="007D9F"/>
                </a:solidFill>
              </a:rPr>
              <a:t>"The tenth number is "</a:t>
            </a:r>
            <a:r>
              <a:t> + inout.readInt());</a:t>
            </a:r>
          </a:p>
          <a:p>
            <a:pPr marL="0" indent="0" defTabSz="457200">
              <a:lnSpc>
                <a:spcPct val="100000"/>
              </a:lnSpc>
              <a:spcBef>
                <a:spcPts val="0"/>
              </a:spcBef>
              <a:buSzTx/>
              <a:buNone/>
              <a:defRPr sz="1300">
                <a:latin typeface="Courier New"/>
                <a:ea typeface="Courier New"/>
                <a:cs typeface="Courier New"/>
                <a:sym typeface="Courier New"/>
              </a:defRPr>
            </a:pPr>
            <a:r>
              <a:t>  </a:t>
            </a:r>
          </a:p>
          <a:p>
            <a:pPr marL="0" indent="0" defTabSz="457200">
              <a:lnSpc>
                <a:spcPct val="100000"/>
              </a:lnSpc>
              <a:spcBef>
                <a:spcPts val="0"/>
              </a:spcBef>
              <a:buSzTx/>
              <a:buNone/>
              <a:defRPr sz="1300">
                <a:latin typeface="Courier New"/>
                <a:ea typeface="Courier New"/>
                <a:cs typeface="Courier New"/>
                <a:sym typeface="Courier New"/>
              </a:defRPr>
            </a:pPr>
            <a:r>
              <a:t>      </a:t>
            </a:r>
            <a:r>
              <a:rPr>
                <a:solidFill>
                  <a:srgbClr val="005500"/>
                </a:solidFill>
              </a:rPr>
              <a:t>// Modify the eleventh number</a:t>
            </a:r>
          </a:p>
          <a:p>
            <a:pPr marL="0" indent="0" defTabSz="457200">
              <a:lnSpc>
                <a:spcPct val="100000"/>
              </a:lnSpc>
              <a:spcBef>
                <a:spcPts val="0"/>
              </a:spcBef>
              <a:buSzTx/>
              <a:buNone/>
              <a:defRPr sz="1300">
                <a:latin typeface="Courier New"/>
                <a:ea typeface="Courier New"/>
                <a:cs typeface="Courier New"/>
                <a:sym typeface="Courier New"/>
              </a:defRPr>
            </a:pPr>
            <a:r>
              <a:t>      inout.writeInt(</a:t>
            </a:r>
            <a:r>
              <a:rPr>
                <a:solidFill>
                  <a:srgbClr val="007D9F"/>
                </a:solidFill>
              </a:rPr>
              <a:t>555</a:t>
            </a:r>
            <a:r>
              <a:t>);</a:t>
            </a:r>
          </a:p>
          <a:p>
            <a:pPr marL="0" indent="0" defTabSz="457200">
              <a:lnSpc>
                <a:spcPct val="100000"/>
              </a:lnSpc>
              <a:spcBef>
                <a:spcPts val="0"/>
              </a:spcBef>
              <a:buSzTx/>
              <a:buNone/>
              <a:defRPr sz="1300">
                <a:latin typeface="Courier New"/>
                <a:ea typeface="Courier New"/>
                <a:cs typeface="Courier New"/>
                <a:sym typeface="Courier New"/>
              </a:defRPr>
            </a:pPr>
            <a:r>
              <a:t>  </a:t>
            </a:r>
          </a:p>
          <a:p>
            <a:pPr marL="0" indent="0" defTabSz="457200">
              <a:lnSpc>
                <a:spcPct val="100000"/>
              </a:lnSpc>
              <a:spcBef>
                <a:spcPts val="0"/>
              </a:spcBef>
              <a:buSzTx/>
              <a:buNone/>
              <a:defRPr sz="1300">
                <a:latin typeface="Courier New"/>
                <a:ea typeface="Courier New"/>
                <a:cs typeface="Courier New"/>
                <a:sym typeface="Courier New"/>
              </a:defRPr>
            </a:pPr>
            <a:r>
              <a:t>      </a:t>
            </a:r>
            <a:r>
              <a:rPr>
                <a:solidFill>
                  <a:srgbClr val="005500"/>
                </a:solidFill>
              </a:rPr>
              <a:t>// Append a new number</a:t>
            </a:r>
          </a:p>
          <a:p>
            <a:pPr marL="0" indent="0" defTabSz="457200">
              <a:lnSpc>
                <a:spcPct val="100000"/>
              </a:lnSpc>
              <a:spcBef>
                <a:spcPts val="0"/>
              </a:spcBef>
              <a:buSzTx/>
              <a:buNone/>
              <a:defRPr sz="1300">
                <a:latin typeface="Courier New"/>
                <a:ea typeface="Courier New"/>
                <a:cs typeface="Courier New"/>
                <a:sym typeface="Courier New"/>
              </a:defRPr>
            </a:pPr>
            <a:r>
              <a:t>      inout.seek(inout.length()); </a:t>
            </a:r>
            <a:r>
              <a:rPr>
                <a:solidFill>
                  <a:srgbClr val="005500"/>
                </a:solidFill>
              </a:rPr>
              <a:t>// Move the file pointer to the end</a:t>
            </a:r>
          </a:p>
          <a:p>
            <a:pPr marL="0" indent="0" defTabSz="457200">
              <a:lnSpc>
                <a:spcPct val="100000"/>
              </a:lnSpc>
              <a:spcBef>
                <a:spcPts val="0"/>
              </a:spcBef>
              <a:buSzTx/>
              <a:buNone/>
              <a:defRPr sz="1300">
                <a:latin typeface="Courier New"/>
                <a:ea typeface="Courier New"/>
                <a:cs typeface="Courier New"/>
                <a:sym typeface="Courier New"/>
              </a:defRPr>
            </a:pPr>
            <a:r>
              <a:t>      inout.writeInt(</a:t>
            </a:r>
            <a:r>
              <a:rPr>
                <a:solidFill>
                  <a:srgbClr val="007D9F"/>
                </a:solidFill>
              </a:rPr>
              <a:t>999</a:t>
            </a:r>
            <a:r>
              <a:t>);</a:t>
            </a:r>
          </a:p>
          <a:p>
            <a:pPr marL="0" indent="0" defTabSz="457200">
              <a:lnSpc>
                <a:spcPct val="100000"/>
              </a:lnSpc>
              <a:spcBef>
                <a:spcPts val="0"/>
              </a:spcBef>
              <a:buSzTx/>
              <a:buNone/>
              <a:defRPr sz="1300">
                <a:latin typeface="Courier New"/>
                <a:ea typeface="Courier New"/>
                <a:cs typeface="Courier New"/>
                <a:sym typeface="Courier New"/>
              </a:defRPr>
            </a:pPr>
            <a:r>
              <a:t>  </a:t>
            </a:r>
          </a:p>
          <a:p>
            <a:pPr marL="0" indent="0" defTabSz="457200">
              <a:lnSpc>
                <a:spcPct val="100000"/>
              </a:lnSpc>
              <a:spcBef>
                <a:spcPts val="0"/>
              </a:spcBef>
              <a:buSzTx/>
              <a:buNone/>
              <a:defRPr sz="1300">
                <a:latin typeface="Courier New"/>
                <a:ea typeface="Courier New"/>
                <a:cs typeface="Courier New"/>
                <a:sym typeface="Courier New"/>
              </a:defRPr>
            </a:pPr>
            <a:r>
              <a:t>      </a:t>
            </a:r>
            <a:r>
              <a:rPr>
                <a:solidFill>
                  <a:srgbClr val="005500"/>
                </a:solidFill>
              </a:rPr>
              <a:t>// Display the new length</a:t>
            </a:r>
          </a:p>
          <a:p>
            <a:pPr marL="0" indent="0" defTabSz="457200">
              <a:lnSpc>
                <a:spcPct val="100000"/>
              </a:lnSpc>
              <a:spcBef>
                <a:spcPts val="0"/>
              </a:spcBef>
              <a:buSzTx/>
              <a:buNone/>
              <a:defRPr sz="1300">
                <a:latin typeface="Courier New"/>
                <a:ea typeface="Courier New"/>
                <a:cs typeface="Courier New"/>
                <a:sym typeface="Courier New"/>
              </a:defRPr>
            </a:pPr>
            <a:r>
              <a:t>      System.out.println(</a:t>
            </a:r>
            <a:r>
              <a:rPr>
                <a:solidFill>
                  <a:srgbClr val="007D9F"/>
                </a:solidFill>
              </a:rPr>
              <a:t>"The new length is "</a:t>
            </a:r>
            <a:r>
              <a:t> + inout.length());</a:t>
            </a:r>
          </a:p>
          <a:p>
            <a:pPr marL="0" indent="0" defTabSz="457200">
              <a:lnSpc>
                <a:spcPct val="100000"/>
              </a:lnSpc>
              <a:spcBef>
                <a:spcPts val="0"/>
              </a:spcBef>
              <a:buSzTx/>
              <a:buNone/>
              <a:defRPr sz="1300">
                <a:latin typeface="Courier New"/>
                <a:ea typeface="Courier New"/>
                <a:cs typeface="Courier New"/>
                <a:sym typeface="Courier New"/>
              </a:defRPr>
            </a:pPr>
            <a:r>
              <a:t>  </a:t>
            </a:r>
          </a:p>
          <a:p>
            <a:pPr marL="0" indent="0" defTabSz="457200">
              <a:lnSpc>
                <a:spcPct val="100000"/>
              </a:lnSpc>
              <a:spcBef>
                <a:spcPts val="0"/>
              </a:spcBef>
              <a:buSzTx/>
              <a:buNone/>
              <a:defRPr sz="1300">
                <a:latin typeface="Courier New"/>
                <a:ea typeface="Courier New"/>
                <a:cs typeface="Courier New"/>
                <a:sym typeface="Courier New"/>
              </a:defRPr>
            </a:pPr>
            <a:r>
              <a:t>      </a:t>
            </a:r>
            <a:r>
              <a:rPr>
                <a:solidFill>
                  <a:srgbClr val="005500"/>
                </a:solidFill>
              </a:rPr>
              <a:t>// Retrieve the new eleventh number</a:t>
            </a:r>
          </a:p>
          <a:p>
            <a:pPr marL="0" indent="0" defTabSz="457200">
              <a:lnSpc>
                <a:spcPct val="100000"/>
              </a:lnSpc>
              <a:spcBef>
                <a:spcPts val="0"/>
              </a:spcBef>
              <a:buSzTx/>
              <a:buNone/>
              <a:defRPr sz="1300">
                <a:latin typeface="Courier New"/>
                <a:ea typeface="Courier New"/>
                <a:cs typeface="Courier New"/>
                <a:sym typeface="Courier New"/>
              </a:defRPr>
            </a:pPr>
            <a:r>
              <a:t>      inout.seek(</a:t>
            </a:r>
            <a:r>
              <a:rPr>
                <a:solidFill>
                  <a:srgbClr val="007D9F"/>
                </a:solidFill>
              </a:rPr>
              <a:t>10</a:t>
            </a:r>
            <a:r>
              <a:t> * </a:t>
            </a:r>
            <a:r>
              <a:rPr>
                <a:solidFill>
                  <a:srgbClr val="007D9F"/>
                </a:solidFill>
              </a:rPr>
              <a:t>4</a:t>
            </a:r>
            <a:r>
              <a:t>); </a:t>
            </a:r>
            <a:r>
              <a:rPr>
                <a:solidFill>
                  <a:srgbClr val="005500"/>
                </a:solidFill>
              </a:rPr>
              <a:t>// Move the file pointer to the eleventh number</a:t>
            </a:r>
          </a:p>
          <a:p>
            <a:pPr marL="0" indent="0" defTabSz="457200">
              <a:lnSpc>
                <a:spcPct val="100000"/>
              </a:lnSpc>
              <a:spcBef>
                <a:spcPts val="0"/>
              </a:spcBef>
              <a:buSzTx/>
              <a:buNone/>
              <a:defRPr sz="1300">
                <a:latin typeface="Courier New"/>
                <a:ea typeface="Courier New"/>
                <a:cs typeface="Courier New"/>
                <a:sym typeface="Courier New"/>
              </a:defRPr>
            </a:pPr>
            <a:r>
              <a:t>      System.out.println(</a:t>
            </a:r>
            <a:r>
              <a:rPr>
                <a:solidFill>
                  <a:srgbClr val="007D9F"/>
                </a:solidFill>
              </a:rPr>
              <a:t>"The eleventh number is "</a:t>
            </a:r>
            <a:r>
              <a:t> + inout.readInt());</a:t>
            </a:r>
          </a:p>
          <a:p>
            <a:pPr marL="0" indent="0" defTabSz="457200">
              <a:lnSpc>
                <a:spcPct val="100000"/>
              </a:lnSpc>
              <a:spcBef>
                <a:spcPts val="0"/>
              </a:spcBef>
              <a:buSzTx/>
              <a:buNone/>
              <a:defRPr sz="1300">
                <a:latin typeface="Courier New"/>
                <a:ea typeface="Courier New"/>
                <a:cs typeface="Courier New"/>
                <a:sym typeface="Courier New"/>
              </a:defRPr>
            </a:pPr>
            <a:r>
              <a:t>    }</a:t>
            </a:r>
          </a:p>
          <a:p>
            <a:pPr marL="0" indent="0" defTabSz="457200">
              <a:lnSpc>
                <a:spcPct val="100000"/>
              </a:lnSpc>
              <a:spcBef>
                <a:spcPts val="0"/>
              </a:spcBef>
              <a:buSzTx/>
              <a:buNone/>
              <a:defRPr sz="1300">
                <a:latin typeface="Courier New"/>
                <a:ea typeface="Courier New"/>
                <a:cs typeface="Courier New"/>
                <a:sym typeface="Courier New"/>
              </a:defRPr>
            </a:pPr>
            <a:r>
              <a:t>  }</a:t>
            </a:r>
          </a:p>
          <a:p>
            <a:pPr marL="0" indent="0" defTabSz="457200">
              <a:lnSpc>
                <a:spcPct val="100000"/>
              </a:lnSpc>
              <a:spcBef>
                <a:spcPts val="0"/>
              </a:spcBef>
              <a:buSzTx/>
              <a:buNone/>
              <a:defRPr sz="1300">
                <a:latin typeface="Courier New"/>
                <a:ea typeface="Courier New"/>
                <a:cs typeface="Courier New"/>
                <a:sym typeface="Courier New"/>
              </a:defRPr>
            </a:pPr>
            <a:r>
              <a:t>}</a:t>
            </a:r>
          </a:p>
        </p:txBody>
      </p:sp>
      <p:sp>
        <p:nvSpPr>
          <p:cNvPr id="215" name="Slide Number"/>
          <p:cNvSpPr txBox="1">
            <a:spLocks noGrp="1"/>
          </p:cNvSpPr>
          <p:nvPr>
            <p:ph type="sldNum" sz="quarter" idx="4294967295"/>
          </p:nvPr>
        </p:nvSpPr>
        <p:spPr>
          <a:xfrm>
            <a:off x="13615093" y="11053531"/>
            <a:ext cx="443806" cy="4377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037" tIns="46037" rIns="46037" bIns="46037"/>
          <a:lstStyle/>
          <a:p>
            <a:fld id="{86CB4B4D-7CA3-9044-876B-883B54F8677D}" type="slidenum">
              <a:t>32</a:t>
            </a:fld>
            <a:endParaRPr/>
          </a:p>
        </p:txBody>
      </p:sp>
      <p:grpSp>
        <p:nvGrpSpPr>
          <p:cNvPr id="218" name="Group">
            <a:hlinkClick r:id="rId2"/>
          </p:cNvPr>
          <p:cNvGrpSpPr/>
          <p:nvPr/>
        </p:nvGrpSpPr>
        <p:grpSpPr>
          <a:xfrm>
            <a:off x="10325100" y="10511970"/>
            <a:ext cx="2717800" cy="667330"/>
            <a:chOff x="0" y="0"/>
            <a:chExt cx="2717800" cy="667328"/>
          </a:xfrm>
        </p:grpSpPr>
        <p:sp>
          <p:nvSpPr>
            <p:cNvPr id="216" name="Rectangle"/>
            <p:cNvSpPr/>
            <p:nvPr/>
          </p:nvSpPr>
          <p:spPr>
            <a:xfrm>
              <a:off x="0" y="0"/>
              <a:ext cx="2717800" cy="381002"/>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217" name="TestRandomAccessFile"/>
            <p:cNvSpPr txBox="1"/>
            <p:nvPr/>
          </p:nvSpPr>
          <p:spPr>
            <a:xfrm>
              <a:off x="45719" y="0"/>
              <a:ext cx="2626363" cy="667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defTabSz="914400">
                <a:defRPr sz="2000"/>
              </a:lvl1pPr>
            </a:lstStyle>
            <a:p>
              <a:r>
                <a:t>TestRandomAccessFile</a:t>
              </a:r>
            </a:p>
          </p:txBody>
        </p:sp>
      </p:grpSp>
      <p:grpSp>
        <p:nvGrpSpPr>
          <p:cNvPr id="226" name="Group"/>
          <p:cNvGrpSpPr/>
          <p:nvPr/>
        </p:nvGrpSpPr>
        <p:grpSpPr>
          <a:xfrm>
            <a:off x="13144496" y="10511968"/>
            <a:ext cx="698504" cy="381004"/>
            <a:chOff x="-1" y="-1"/>
            <a:chExt cx="698503" cy="381002"/>
          </a:xfrm>
        </p:grpSpPr>
        <p:grpSp>
          <p:nvGrpSpPr>
            <p:cNvPr id="224" name="Group"/>
            <p:cNvGrpSpPr/>
            <p:nvPr/>
          </p:nvGrpSpPr>
          <p:grpSpPr>
            <a:xfrm>
              <a:off x="-2" y="-2"/>
              <a:ext cx="698504" cy="381003"/>
              <a:chOff x="0" y="0"/>
              <a:chExt cx="698503" cy="381002"/>
            </a:xfrm>
          </p:grpSpPr>
          <p:sp>
            <p:nvSpPr>
              <p:cNvPr id="219" name="Rectangle"/>
              <p:cNvSpPr/>
              <p:nvPr/>
            </p:nvSpPr>
            <p:spPr>
              <a:xfrm>
                <a:off x="0" y="0"/>
                <a:ext cx="698502" cy="381002"/>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0" tIns="0" rIns="0" bIns="0" numCol="1" anchor="ctr">
                <a:noAutofit/>
              </a:bodyPr>
              <a:lstStyle/>
              <a:p>
                <a:pPr algn="ctr" defTabSz="914400">
                  <a:defRPr sz="1800"/>
                </a:pPr>
                <a:endParaRPr/>
              </a:p>
            </p:txBody>
          </p:sp>
          <p:sp>
            <p:nvSpPr>
              <p:cNvPr id="220" name="Shape"/>
              <p:cNvSpPr/>
              <p:nvPr/>
            </p:nvSpPr>
            <p:spPr>
              <a:xfrm>
                <a:off x="0" y="-1"/>
                <a:ext cx="698503" cy="238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6" y="21600"/>
                    </a:lnTo>
                    <a:lnTo>
                      <a:pt x="20864" y="21600"/>
                    </a:lnTo>
                    <a:lnTo>
                      <a:pt x="21600" y="0"/>
                    </a:lnTo>
                    <a:close/>
                  </a:path>
                </a:pathLst>
              </a:custGeom>
              <a:solidFill>
                <a:srgbClr val="60B4C8"/>
              </a:solidFill>
              <a:ln w="12700" cap="flat">
                <a:noFill/>
                <a:miter lim="400000"/>
              </a:ln>
              <a:effectLst/>
            </p:spPr>
            <p:txBody>
              <a:bodyPr wrap="square" lIns="0" tIns="0" rIns="0" bIns="0" numCol="1" anchor="ctr">
                <a:noAutofit/>
              </a:bodyPr>
              <a:lstStyle/>
              <a:p>
                <a:pPr algn="ctr" defTabSz="914400">
                  <a:defRPr sz="1800"/>
                </a:pPr>
                <a:endParaRPr/>
              </a:p>
            </p:txBody>
          </p:sp>
          <p:sp>
            <p:nvSpPr>
              <p:cNvPr id="221" name="Shape"/>
              <p:cNvSpPr/>
              <p:nvPr/>
            </p:nvSpPr>
            <p:spPr>
              <a:xfrm>
                <a:off x="-1"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0" tIns="0" rIns="0" bIns="0" numCol="1" anchor="ctr">
                <a:noAutofit/>
              </a:bodyPr>
              <a:lstStyle/>
              <a:p>
                <a:pPr algn="ctr" defTabSz="914400">
                  <a:defRPr sz="1800"/>
                </a:pPr>
                <a:endParaRPr/>
              </a:p>
            </p:txBody>
          </p:sp>
          <p:sp>
            <p:nvSpPr>
              <p:cNvPr id="222" name="Shape"/>
              <p:cNvSpPr/>
              <p:nvPr/>
            </p:nvSpPr>
            <p:spPr>
              <a:xfrm>
                <a:off x="674688" y="0"/>
                <a:ext cx="23815" cy="3810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0" tIns="0" rIns="0" bIns="0" numCol="1" anchor="ctr">
                <a:noAutofit/>
              </a:bodyPr>
              <a:lstStyle/>
              <a:p>
                <a:pPr algn="ctr" defTabSz="914400">
                  <a:defRPr sz="1800"/>
                </a:pPr>
                <a:endParaRPr/>
              </a:p>
            </p:txBody>
          </p:sp>
          <p:sp>
            <p:nvSpPr>
              <p:cNvPr id="223" name="Shape"/>
              <p:cNvSpPr/>
              <p:nvPr/>
            </p:nvSpPr>
            <p:spPr>
              <a:xfrm>
                <a:off x="0" y="357188"/>
                <a:ext cx="698503" cy="238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864" y="0"/>
                    </a:lnTo>
                    <a:lnTo>
                      <a:pt x="736" y="0"/>
                    </a:lnTo>
                    <a:lnTo>
                      <a:pt x="0" y="21600"/>
                    </a:lnTo>
                    <a:close/>
                  </a:path>
                </a:pathLst>
              </a:custGeom>
              <a:solidFill>
                <a:srgbClr val="2D8195"/>
              </a:solidFill>
              <a:ln w="12700" cap="flat">
                <a:noFill/>
                <a:miter lim="400000"/>
              </a:ln>
              <a:effectLst/>
            </p:spPr>
            <p:txBody>
              <a:bodyPr wrap="square" lIns="0" tIns="0" rIns="0" bIns="0" numCol="1" anchor="ctr">
                <a:noAutofit/>
              </a:bodyPr>
              <a:lstStyle/>
              <a:p>
                <a:pPr algn="ctr" defTabSz="914400">
                  <a:defRPr sz="1800"/>
                </a:pPr>
                <a:endParaRPr/>
              </a:p>
            </p:txBody>
          </p:sp>
        </p:grpSp>
        <p:sp>
          <p:nvSpPr>
            <p:cNvPr id="225" name="Run"/>
            <p:cNvSpPr txBox="1"/>
            <p:nvPr/>
          </p:nvSpPr>
          <p:spPr>
            <a:xfrm>
              <a:off x="87499" y="15169"/>
              <a:ext cx="523499" cy="3506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ctr" defTabSz="914400">
                <a:defRPr sz="1800"/>
              </a:lvl1pPr>
            </a:lstStyle>
            <a:p>
              <a:r>
                <a:t>Run</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İSTİSNA YÖNETİMİ"/>
          <p:cNvSpPr txBox="1">
            <a:spLocks noGrp="1"/>
          </p:cNvSpPr>
          <p:nvPr>
            <p:ph type="title"/>
          </p:nvPr>
        </p:nvSpPr>
        <p:spPr>
          <a:xfrm>
            <a:off x="2108459" y="8813802"/>
            <a:ext cx="20790170" cy="2724157"/>
          </a:xfrm>
          <a:prstGeom prst="rect">
            <a:avLst/>
          </a:prstGeom>
        </p:spPr>
        <p:txBody>
          <a:bodyPr/>
          <a:lstStyle/>
          <a:p>
            <a:r>
              <a:rPr lang="en-US" dirty="0"/>
              <a:t>Aggregate Operations for Collection Streams</a:t>
            </a:r>
            <a:endParaRPr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80A29-9ECF-94EC-3C3D-A4772D070535}"/>
              </a:ext>
            </a:extLst>
          </p:cNvPr>
          <p:cNvSpPr>
            <a:spLocks noGrp="1"/>
          </p:cNvSpPr>
          <p:nvPr>
            <p:ph type="title"/>
          </p:nvPr>
        </p:nvSpPr>
        <p:spPr/>
        <p:txBody>
          <a:bodyPr/>
          <a:lstStyle/>
          <a:p>
            <a:r>
              <a:rPr lang="en-US" dirty="0"/>
              <a:t>Collection of Stream</a:t>
            </a:r>
          </a:p>
        </p:txBody>
      </p:sp>
      <p:sp>
        <p:nvSpPr>
          <p:cNvPr id="4" name="Text Placeholder 3">
            <a:extLst>
              <a:ext uri="{FF2B5EF4-FFF2-40B4-BE49-F238E27FC236}">
                <a16:creationId xmlns:a16="http://schemas.microsoft.com/office/drawing/2014/main" id="{9DD3334F-D8F0-A601-ED2C-E7B00FB0D536}"/>
              </a:ext>
            </a:extLst>
          </p:cNvPr>
          <p:cNvSpPr>
            <a:spLocks noGrp="1"/>
          </p:cNvSpPr>
          <p:nvPr>
            <p:ph type="body" idx="1"/>
          </p:nvPr>
        </p:nvSpPr>
        <p:spPr/>
        <p:txBody>
          <a:bodyPr>
            <a:normAutofit fontScale="85000" lnSpcReduction="20000"/>
          </a:bodyPr>
          <a:lstStyle/>
          <a:p>
            <a:r>
              <a:rPr lang="en-AU" dirty="0"/>
              <a:t>A collection stream or simply stream is a sequence of elements. The operations on a stream is called </a:t>
            </a:r>
            <a:r>
              <a:rPr lang="en-AU" dirty="0">
                <a:solidFill>
                  <a:srgbClr val="FF40FF"/>
                </a:solidFill>
              </a:rPr>
              <a:t>aggregate operations </a:t>
            </a:r>
            <a:r>
              <a:rPr lang="en-AU" dirty="0"/>
              <a:t>(also known as stream operations) because they apply to all the data in the stream. The </a:t>
            </a:r>
            <a:r>
              <a:rPr lang="en-AU" dirty="0">
                <a:solidFill>
                  <a:srgbClr val="00B050"/>
                </a:solidFill>
              </a:rPr>
              <a:t>filter</a:t>
            </a:r>
            <a:r>
              <a:rPr lang="en-AU" dirty="0"/>
              <a:t> and </a:t>
            </a:r>
            <a:r>
              <a:rPr lang="en-AU" dirty="0">
                <a:solidFill>
                  <a:srgbClr val="00B0F0"/>
                </a:solidFill>
              </a:rPr>
              <a:t>count</a:t>
            </a:r>
            <a:r>
              <a:rPr lang="en-AU" dirty="0"/>
              <a:t> are the examples of aggregate operations. </a:t>
            </a:r>
          </a:p>
          <a:p>
            <a:r>
              <a:rPr lang="en-AU" dirty="0"/>
              <a:t>The code written using a </a:t>
            </a:r>
            <a:r>
              <a:rPr lang="en-AU" dirty="0">
                <a:solidFill>
                  <a:srgbClr val="FFC000"/>
                </a:solidFill>
              </a:rPr>
              <a:t>foreach</a:t>
            </a:r>
            <a:r>
              <a:rPr lang="en-AU" dirty="0"/>
              <a:t> loop describes the process how to obtain the count, that is, for each element, if it is greater than 60, increase the count. The code written using the aggregate operations tells the program to return the count for the elements greater than 60, but it does not specify how the count is obtained. </a:t>
            </a:r>
          </a:p>
          <a:p>
            <a:r>
              <a:rPr lang="en-AU" dirty="0"/>
              <a:t>Clearly, using the aggregate operations leaves the detailed implementation to the computer, therefore, makes the code concise and simpler. Moreover, the aggregate operations on a stream can be executed in parallel to take advantage of multiple processors. So, the code written using aggregate operations usually run faster than the ones using a foreach loop.</a:t>
            </a:r>
          </a:p>
        </p:txBody>
      </p:sp>
    </p:spTree>
    <p:extLst>
      <p:ext uri="{BB962C8B-B14F-4D97-AF65-F5344CB8AC3E}">
        <p14:creationId xmlns:p14="http://schemas.microsoft.com/office/powerpoint/2010/main" val="19682890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Aggregate Operations for Collection Streams"/>
          <p:cNvSpPr txBox="1">
            <a:spLocks noGrp="1"/>
          </p:cNvSpPr>
          <p:nvPr>
            <p:ph type="title"/>
          </p:nvPr>
        </p:nvSpPr>
        <p:spPr>
          <a:xfrm>
            <a:off x="765750" y="263524"/>
            <a:ext cx="22852500" cy="2022445"/>
          </a:xfrm>
          <a:prstGeom prst="rect">
            <a:avLst/>
          </a:prstGeom>
        </p:spPr>
        <p:txBody>
          <a:bodyPr>
            <a:normAutofit fontScale="90000"/>
          </a:bodyPr>
          <a:lstStyle/>
          <a:p>
            <a:pPr defTabSz="1609344">
              <a:defRPr sz="6300"/>
            </a:pPr>
            <a:r>
              <a:t>Aggregate Operations for</a:t>
            </a:r>
            <a:br/>
            <a:r>
              <a:t>Collection Streams </a:t>
            </a:r>
          </a:p>
        </p:txBody>
      </p:sp>
      <p:sp>
        <p:nvSpPr>
          <p:cNvPr id="231" name="Koleksiyonlarda toplu işlemler yapmak kodlamayı basitleştirir, performansı artırır.…"/>
          <p:cNvSpPr txBox="1">
            <a:spLocks noGrp="1"/>
          </p:cNvSpPr>
          <p:nvPr>
            <p:ph type="body" idx="1"/>
          </p:nvPr>
        </p:nvSpPr>
        <p:spPr>
          <a:xfrm>
            <a:off x="838230" y="2606681"/>
            <a:ext cx="22707542" cy="9823486"/>
          </a:xfrm>
          <a:prstGeom prst="rect">
            <a:avLst/>
          </a:prstGeom>
        </p:spPr>
        <p:txBody>
          <a:bodyPr/>
          <a:lstStyle/>
          <a:p>
            <a:pPr marL="0" lvl="3" indent="685800" defTabSz="457200">
              <a:lnSpc>
                <a:spcPct val="100000"/>
              </a:lnSpc>
              <a:spcBef>
                <a:spcPts val="1200"/>
              </a:spcBef>
              <a:buSzTx/>
              <a:buNone/>
              <a:defRPr sz="2500">
                <a:latin typeface="Courier New"/>
                <a:ea typeface="Courier New"/>
                <a:cs typeface="Courier New"/>
                <a:sym typeface="Courier New"/>
              </a:defRPr>
            </a:pPr>
            <a:endParaRPr lang="tr-TR" dirty="0"/>
          </a:p>
          <a:p>
            <a:pPr marL="0" lvl="3" indent="685800" defTabSz="457200">
              <a:lnSpc>
                <a:spcPct val="100000"/>
              </a:lnSpc>
              <a:spcBef>
                <a:spcPts val="1200"/>
              </a:spcBef>
              <a:buSzTx/>
              <a:buNone/>
              <a:defRPr sz="2500">
                <a:latin typeface="Courier New"/>
                <a:ea typeface="Courier New"/>
                <a:cs typeface="Courier New"/>
                <a:sym typeface="Courier New"/>
              </a:defRPr>
            </a:pPr>
            <a:endParaRPr lang="tr-TR" dirty="0"/>
          </a:p>
          <a:p>
            <a:pPr marL="0" lvl="3" indent="685800" defTabSz="457200">
              <a:lnSpc>
                <a:spcPct val="100000"/>
              </a:lnSpc>
              <a:spcBef>
                <a:spcPts val="1200"/>
              </a:spcBef>
              <a:buSzTx/>
              <a:buNone/>
              <a:defRPr sz="2500">
                <a:latin typeface="Courier New"/>
                <a:ea typeface="Courier New"/>
                <a:cs typeface="Courier New"/>
                <a:sym typeface="Courier New"/>
              </a:defRPr>
            </a:pPr>
            <a:endParaRPr lang="tr-TR" dirty="0"/>
          </a:p>
          <a:p>
            <a:pPr marL="0" lvl="3" indent="685800" defTabSz="457200">
              <a:lnSpc>
                <a:spcPct val="100000"/>
              </a:lnSpc>
              <a:spcBef>
                <a:spcPts val="1200"/>
              </a:spcBef>
              <a:buSzTx/>
              <a:buNone/>
              <a:defRPr sz="2500">
                <a:latin typeface="Courier New"/>
                <a:ea typeface="Courier New"/>
                <a:cs typeface="Courier New"/>
                <a:sym typeface="Courier New"/>
              </a:defRPr>
            </a:pPr>
            <a:endParaRPr lang="tr-TR" dirty="0"/>
          </a:p>
          <a:p>
            <a:pPr marL="0" lvl="3" indent="685800" defTabSz="457200">
              <a:lnSpc>
                <a:spcPct val="100000"/>
              </a:lnSpc>
              <a:spcBef>
                <a:spcPts val="1200"/>
              </a:spcBef>
              <a:buSzTx/>
              <a:buNone/>
              <a:defRPr sz="2500">
                <a:latin typeface="Courier New"/>
                <a:ea typeface="Courier New"/>
                <a:cs typeface="Courier New"/>
                <a:sym typeface="Courier New"/>
              </a:defRPr>
            </a:pPr>
            <a:endParaRPr lang="tr-TR" dirty="0"/>
          </a:p>
          <a:p>
            <a:pPr marL="0" lvl="3" indent="685800" defTabSz="457200">
              <a:lnSpc>
                <a:spcPct val="100000"/>
              </a:lnSpc>
              <a:spcBef>
                <a:spcPts val="1200"/>
              </a:spcBef>
              <a:buSzTx/>
              <a:buNone/>
              <a:defRPr sz="2500">
                <a:latin typeface="Courier New"/>
                <a:ea typeface="Courier New"/>
                <a:cs typeface="Courier New"/>
                <a:sym typeface="Courier New"/>
              </a:defRPr>
            </a:pPr>
            <a:r>
              <a:rPr lang="tr-TR" dirty="0" err="1"/>
              <a:t>Double</a:t>
            </a:r>
            <a:r>
              <a:rPr lang="tr-TR" dirty="0"/>
              <a:t>[] </a:t>
            </a:r>
            <a:r>
              <a:rPr lang="tr-TR" dirty="0" err="1"/>
              <a:t>numbers</a:t>
            </a:r>
            <a:r>
              <a:rPr lang="tr-TR" dirty="0"/>
              <a:t> = {</a:t>
            </a:r>
            <a:r>
              <a:rPr lang="tr-TR" b="1" dirty="0">
                <a:solidFill>
                  <a:srgbClr val="009980"/>
                </a:solidFill>
              </a:rPr>
              <a:t>2.4</a:t>
            </a:r>
            <a:r>
              <a:rPr lang="tr-TR" dirty="0"/>
              <a:t>, </a:t>
            </a:r>
            <a:r>
              <a:rPr lang="tr-TR" b="1" dirty="0">
                <a:solidFill>
                  <a:srgbClr val="009980"/>
                </a:solidFill>
              </a:rPr>
              <a:t>55.6</a:t>
            </a:r>
            <a:r>
              <a:rPr lang="tr-TR" dirty="0"/>
              <a:t>, </a:t>
            </a:r>
            <a:r>
              <a:rPr lang="tr-TR" b="1" dirty="0">
                <a:solidFill>
                  <a:srgbClr val="009980"/>
                </a:solidFill>
              </a:rPr>
              <a:t>90.12</a:t>
            </a:r>
            <a:r>
              <a:rPr lang="tr-TR" dirty="0"/>
              <a:t>, </a:t>
            </a:r>
            <a:r>
              <a:rPr lang="tr-TR" b="1" dirty="0">
                <a:solidFill>
                  <a:srgbClr val="009980"/>
                </a:solidFill>
              </a:rPr>
              <a:t>26.6</a:t>
            </a:r>
            <a:r>
              <a:rPr lang="tr-TR" dirty="0"/>
              <a:t>};</a:t>
            </a:r>
          </a:p>
          <a:p>
            <a:pPr marL="0" lvl="3" indent="685800" defTabSz="457200">
              <a:lnSpc>
                <a:spcPct val="100000"/>
              </a:lnSpc>
              <a:spcBef>
                <a:spcPts val="1200"/>
              </a:spcBef>
              <a:buSzTx/>
              <a:buNone/>
              <a:defRPr sz="2500">
                <a:latin typeface="Courier New"/>
                <a:ea typeface="Courier New"/>
                <a:cs typeface="Courier New"/>
                <a:sym typeface="Courier New"/>
              </a:defRPr>
            </a:pPr>
            <a:r>
              <a:rPr lang="tr-TR" dirty="0"/>
              <a:t>Set&lt;</a:t>
            </a:r>
            <a:r>
              <a:rPr lang="tr-TR" dirty="0" err="1"/>
              <a:t>Double</a:t>
            </a:r>
            <a:r>
              <a:rPr lang="tr-TR" dirty="0"/>
              <a:t>&gt; set = </a:t>
            </a:r>
            <a:r>
              <a:rPr lang="tr-TR" b="1" dirty="0" err="1">
                <a:solidFill>
                  <a:srgbClr val="000FD6"/>
                </a:solidFill>
              </a:rPr>
              <a:t>new</a:t>
            </a:r>
            <a:r>
              <a:rPr lang="tr-TR" b="1" dirty="0">
                <a:solidFill>
                  <a:srgbClr val="000FD6"/>
                </a:solidFill>
              </a:rPr>
              <a:t> </a:t>
            </a:r>
            <a:r>
              <a:rPr lang="tr-TR" dirty="0" err="1"/>
              <a:t>HashSet</a:t>
            </a:r>
            <a:r>
              <a:rPr lang="tr-TR" dirty="0"/>
              <a:t>&lt;&gt;(</a:t>
            </a:r>
            <a:r>
              <a:rPr lang="tr-TR" dirty="0" err="1"/>
              <a:t>Arrays.asList</a:t>
            </a:r>
            <a:r>
              <a:rPr lang="tr-TR" dirty="0"/>
              <a:t>(</a:t>
            </a:r>
            <a:r>
              <a:rPr lang="tr-TR" dirty="0" err="1"/>
              <a:t>numbers</a:t>
            </a:r>
            <a:r>
              <a:rPr lang="tr-TR" dirty="0"/>
              <a:t>)); </a:t>
            </a:r>
          </a:p>
          <a:p>
            <a:pPr marL="0" lvl="3" indent="685800" defTabSz="457200">
              <a:lnSpc>
                <a:spcPct val="100000"/>
              </a:lnSpc>
              <a:spcBef>
                <a:spcPts val="1200"/>
              </a:spcBef>
              <a:buSzTx/>
              <a:buNone/>
              <a:defRPr sz="2500">
                <a:latin typeface="Courier New"/>
                <a:ea typeface="Courier New"/>
                <a:cs typeface="Courier New"/>
                <a:sym typeface="Courier New"/>
              </a:defRPr>
            </a:pPr>
            <a:r>
              <a:rPr lang="tr-TR" b="1" dirty="0" err="1">
                <a:solidFill>
                  <a:srgbClr val="000FD6"/>
                </a:solidFill>
              </a:rPr>
              <a:t>int</a:t>
            </a:r>
            <a:r>
              <a:rPr lang="tr-TR" b="1" dirty="0">
                <a:solidFill>
                  <a:srgbClr val="000FD6"/>
                </a:solidFill>
              </a:rPr>
              <a:t> </a:t>
            </a:r>
            <a:r>
              <a:rPr lang="tr-TR" dirty="0" err="1"/>
              <a:t>count</a:t>
            </a:r>
            <a:r>
              <a:rPr lang="tr-TR" dirty="0"/>
              <a:t> = </a:t>
            </a:r>
            <a:r>
              <a:rPr lang="tr-TR" b="1" dirty="0">
                <a:solidFill>
                  <a:srgbClr val="009980"/>
                </a:solidFill>
              </a:rPr>
              <a:t>0</a:t>
            </a:r>
            <a:r>
              <a:rPr lang="tr-TR" dirty="0"/>
              <a:t>;</a:t>
            </a:r>
          </a:p>
          <a:p>
            <a:pPr marL="0" lvl="3" indent="685800" defTabSz="457200">
              <a:lnSpc>
                <a:spcPct val="100000"/>
              </a:lnSpc>
              <a:spcBef>
                <a:spcPts val="1200"/>
              </a:spcBef>
              <a:buSzTx/>
              <a:buNone/>
              <a:defRPr sz="2500">
                <a:latin typeface="Courier New"/>
                <a:ea typeface="Courier New"/>
                <a:cs typeface="Courier New"/>
                <a:sym typeface="Courier New"/>
              </a:defRPr>
            </a:pPr>
            <a:r>
              <a:rPr lang="tr-TR" b="1" dirty="0" err="1">
                <a:solidFill>
                  <a:srgbClr val="000FD6"/>
                </a:solidFill>
              </a:rPr>
              <a:t>for</a:t>
            </a:r>
            <a:r>
              <a:rPr lang="tr-TR" b="1" dirty="0">
                <a:solidFill>
                  <a:srgbClr val="000FD6"/>
                </a:solidFill>
              </a:rPr>
              <a:t> </a:t>
            </a:r>
            <a:r>
              <a:rPr lang="tr-TR" dirty="0"/>
              <a:t>(</a:t>
            </a:r>
            <a:r>
              <a:rPr lang="tr-TR" dirty="0" err="1"/>
              <a:t>double</a:t>
            </a:r>
            <a:r>
              <a:rPr lang="tr-TR" dirty="0"/>
              <a:t> e: set) </a:t>
            </a:r>
          </a:p>
          <a:p>
            <a:pPr marL="0" lvl="3" indent="685800" defTabSz="457200">
              <a:lnSpc>
                <a:spcPct val="100000"/>
              </a:lnSpc>
              <a:spcBef>
                <a:spcPts val="1200"/>
              </a:spcBef>
              <a:buSzTx/>
              <a:buNone/>
              <a:defRPr sz="2500" b="1">
                <a:solidFill>
                  <a:srgbClr val="000FD6"/>
                </a:solidFill>
                <a:latin typeface="Courier New"/>
                <a:ea typeface="Courier New"/>
                <a:cs typeface="Courier New"/>
                <a:sym typeface="Courier New"/>
              </a:defRPr>
            </a:pPr>
            <a:r>
              <a:rPr lang="tr-TR" dirty="0"/>
              <a:t>	</a:t>
            </a:r>
            <a:r>
              <a:rPr lang="tr-TR" dirty="0" err="1"/>
              <a:t>if</a:t>
            </a:r>
            <a:r>
              <a:rPr lang="tr-TR" dirty="0"/>
              <a:t> </a:t>
            </a:r>
            <a:r>
              <a:rPr lang="tr-TR" b="0" dirty="0">
                <a:solidFill>
                  <a:srgbClr val="000000"/>
                </a:solidFill>
              </a:rPr>
              <a:t>(e &gt; </a:t>
            </a:r>
            <a:r>
              <a:rPr lang="tr-TR" dirty="0">
                <a:solidFill>
                  <a:srgbClr val="009980"/>
                </a:solidFill>
              </a:rPr>
              <a:t>60</a:t>
            </a:r>
            <a:r>
              <a:rPr lang="tr-TR" b="0" dirty="0">
                <a:solidFill>
                  <a:srgbClr val="000000"/>
                </a:solidFill>
              </a:rPr>
              <a:t>) </a:t>
            </a:r>
            <a:r>
              <a:rPr lang="tr-TR" b="0" dirty="0" err="1">
                <a:solidFill>
                  <a:srgbClr val="000000"/>
                </a:solidFill>
              </a:rPr>
              <a:t>count</a:t>
            </a:r>
            <a:r>
              <a:rPr lang="tr-TR" b="0" dirty="0">
                <a:solidFill>
                  <a:srgbClr val="000000"/>
                </a:solidFill>
              </a:rPr>
              <a:t>++; </a:t>
            </a:r>
          </a:p>
          <a:p>
            <a:pPr marL="0" lvl="3" indent="685800" defTabSz="457200">
              <a:lnSpc>
                <a:spcPct val="100000"/>
              </a:lnSpc>
              <a:spcBef>
                <a:spcPts val="1200"/>
              </a:spcBef>
              <a:buSzTx/>
              <a:buNone/>
              <a:defRPr sz="2500">
                <a:latin typeface="Courier New"/>
                <a:ea typeface="Courier New"/>
                <a:cs typeface="Courier New"/>
                <a:sym typeface="Courier New"/>
              </a:defRPr>
            </a:pPr>
            <a:r>
              <a:rPr lang="tr-TR" dirty="0"/>
              <a:t>		</a:t>
            </a:r>
            <a:r>
              <a:rPr lang="tr-TR" dirty="0" err="1"/>
              <a:t>System.out.println</a:t>
            </a:r>
            <a:r>
              <a:rPr lang="tr-TR" dirty="0"/>
              <a:t>(</a:t>
            </a:r>
            <a:r>
              <a:rPr lang="tr-TR" b="1" dirty="0">
                <a:solidFill>
                  <a:srgbClr val="009980"/>
                </a:solidFill>
              </a:rPr>
              <a:t>"</a:t>
            </a:r>
            <a:r>
              <a:rPr lang="tr-TR" b="1" dirty="0" err="1">
                <a:solidFill>
                  <a:srgbClr val="009980"/>
                </a:solidFill>
              </a:rPr>
              <a:t>Count</a:t>
            </a:r>
            <a:r>
              <a:rPr lang="tr-TR" b="1" dirty="0">
                <a:solidFill>
                  <a:srgbClr val="009980"/>
                </a:solidFill>
              </a:rPr>
              <a:t> is " </a:t>
            </a:r>
            <a:r>
              <a:rPr lang="tr-TR" dirty="0"/>
              <a:t>+ </a:t>
            </a:r>
            <a:r>
              <a:rPr lang="tr-TR" dirty="0" err="1"/>
              <a:t>count</a:t>
            </a:r>
            <a:r>
              <a:rPr lang="tr-TR" dirty="0"/>
              <a:t>);</a:t>
            </a:r>
            <a:br>
              <a:rPr lang="tr-TR" dirty="0"/>
            </a:br>
            <a:endParaRPr lang="tr-TR" dirty="0"/>
          </a:p>
        </p:txBody>
      </p:sp>
      <p:sp>
        <p:nvSpPr>
          <p:cNvPr id="232" name="Arrow"/>
          <p:cNvSpPr/>
          <p:nvPr/>
        </p:nvSpPr>
        <p:spPr>
          <a:xfrm>
            <a:off x="13547531" y="6883424"/>
            <a:ext cx="1270002" cy="1270001"/>
          </a:xfrm>
          <a:prstGeom prst="rightArrow">
            <a:avLst>
              <a:gd name="adj1" fmla="val 32000"/>
              <a:gd name="adj2" fmla="val 64000"/>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p:spPr>
        <p:txBody>
          <a:bodyPr lIns="0" tIns="0" rIns="0" bIns="0"/>
          <a:lstStyle/>
          <a:p>
            <a:endParaRPr/>
          </a:p>
        </p:txBody>
      </p:sp>
      <p:sp>
        <p:nvSpPr>
          <p:cNvPr id="233" name="System.out.println(&quot;Count is &quot; + set.stream().filter(e −&gt; e &gt; 60).count());"/>
          <p:cNvSpPr txBox="1"/>
          <p:nvPr/>
        </p:nvSpPr>
        <p:spPr>
          <a:xfrm>
            <a:off x="16073113" y="7412028"/>
            <a:ext cx="7557729"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457200">
              <a:spcBef>
                <a:spcPts val="1200"/>
              </a:spcBef>
              <a:defRPr sz="2200">
                <a:latin typeface="Courier New"/>
                <a:ea typeface="Courier New"/>
                <a:cs typeface="Courier New"/>
                <a:sym typeface="Courier New"/>
              </a:defRPr>
            </a:pPr>
            <a:r>
              <a:rPr dirty="0" err="1"/>
              <a:t>System.out.println</a:t>
            </a:r>
            <a:r>
              <a:rPr dirty="0"/>
              <a:t>(</a:t>
            </a:r>
            <a:r>
              <a:rPr b="1" dirty="0">
                <a:solidFill>
                  <a:srgbClr val="009980"/>
                </a:solidFill>
              </a:rPr>
              <a:t>"Count is "</a:t>
            </a:r>
            <a:br>
              <a:rPr b="1" dirty="0">
                <a:solidFill>
                  <a:srgbClr val="009980"/>
                </a:solidFill>
              </a:rPr>
            </a:br>
            <a:r>
              <a:rPr dirty="0"/>
              <a:t>+ </a:t>
            </a:r>
            <a:r>
              <a:rPr dirty="0" err="1"/>
              <a:t>set.stream</a:t>
            </a:r>
            <a:r>
              <a:rPr dirty="0"/>
              <a:t>().filter(e −&gt; e &gt; </a:t>
            </a:r>
            <a:r>
              <a:rPr b="1" dirty="0">
                <a:solidFill>
                  <a:srgbClr val="009980"/>
                </a:solidFill>
              </a:rPr>
              <a:t>60</a:t>
            </a:r>
            <a:r>
              <a:rPr dirty="0"/>
              <a:t>).count()); </a:t>
            </a:r>
          </a:p>
        </p:txBody>
      </p:sp>
      <p:sp>
        <p:nvSpPr>
          <p:cNvPr id="234" name="public static int(int e)…"/>
          <p:cNvSpPr txBox="1"/>
          <p:nvPr/>
        </p:nvSpPr>
        <p:spPr>
          <a:xfrm>
            <a:off x="16206514" y="9283445"/>
            <a:ext cx="4036716" cy="172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457200">
              <a:spcBef>
                <a:spcPts val="1200"/>
              </a:spcBef>
              <a:defRPr sz="2200">
                <a:latin typeface="Courier New"/>
                <a:ea typeface="Courier New"/>
                <a:cs typeface="Courier New"/>
                <a:sym typeface="Courier New"/>
              </a:defRPr>
            </a:pPr>
            <a:r>
              <a:rPr dirty="0"/>
              <a:t>public static int(int e)</a:t>
            </a:r>
          </a:p>
          <a:p>
            <a:pPr defTabSz="457200">
              <a:spcBef>
                <a:spcPts val="1200"/>
              </a:spcBef>
              <a:defRPr sz="2200">
                <a:latin typeface="Courier New"/>
                <a:ea typeface="Courier New"/>
                <a:cs typeface="Courier New"/>
                <a:sym typeface="Courier New"/>
              </a:defRPr>
            </a:pPr>
            <a:r>
              <a:rPr dirty="0"/>
              <a:t>{</a:t>
            </a:r>
          </a:p>
          <a:p>
            <a:pPr defTabSz="457200">
              <a:spcBef>
                <a:spcPts val="1200"/>
              </a:spcBef>
              <a:defRPr sz="2200">
                <a:latin typeface="Courier New"/>
                <a:ea typeface="Courier New"/>
                <a:cs typeface="Courier New"/>
                <a:sym typeface="Courier New"/>
              </a:defRPr>
            </a:pPr>
            <a:r>
              <a:rPr dirty="0"/>
              <a:t>   if (e&gt;60) return e;</a:t>
            </a:r>
          </a:p>
          <a:p>
            <a:pPr defTabSz="457200">
              <a:spcBef>
                <a:spcPts val="1200"/>
              </a:spcBef>
              <a:defRPr sz="2200">
                <a:latin typeface="Courier New"/>
                <a:ea typeface="Courier New"/>
                <a:cs typeface="Courier New"/>
                <a:sym typeface="Courier New"/>
              </a:defRPr>
            </a:pPr>
            <a:r>
              <a:rPr dirty="0"/>
              <a:t>}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1E31-2902-C475-B1AD-F0D32D6B355C}"/>
              </a:ext>
            </a:extLst>
          </p:cNvPr>
          <p:cNvSpPr>
            <a:spLocks noGrp="1"/>
          </p:cNvSpPr>
          <p:nvPr>
            <p:ph type="title"/>
          </p:nvPr>
        </p:nvSpPr>
        <p:spPr/>
        <p:txBody>
          <a:bodyPr/>
          <a:lstStyle/>
          <a:p>
            <a:r>
              <a:rPr lang="en-US" dirty="0"/>
              <a:t>Stream Pipelines</a:t>
            </a:r>
          </a:p>
        </p:txBody>
      </p:sp>
      <p:sp>
        <p:nvSpPr>
          <p:cNvPr id="3" name="Text Placeholder 2">
            <a:extLst>
              <a:ext uri="{FF2B5EF4-FFF2-40B4-BE49-F238E27FC236}">
                <a16:creationId xmlns:a16="http://schemas.microsoft.com/office/drawing/2014/main" id="{8341028E-3E5E-FE57-C130-08AB31CB8AA9}"/>
              </a:ext>
            </a:extLst>
          </p:cNvPr>
          <p:cNvSpPr>
            <a:spLocks noGrp="1"/>
          </p:cNvSpPr>
          <p:nvPr>
            <p:ph type="body" idx="1"/>
          </p:nvPr>
        </p:nvSpPr>
        <p:spPr/>
        <p:txBody>
          <a:bodyPr>
            <a:normAutofit/>
          </a:bodyPr>
          <a:lstStyle/>
          <a:p>
            <a:r>
              <a:rPr lang="en-AU" dirty="0"/>
              <a:t>A stream pipeline consists of a stream created from a data source, zero or more intermediate methods, and a final terminal method.</a:t>
            </a:r>
          </a:p>
        </p:txBody>
      </p:sp>
    </p:spTree>
    <p:extLst>
      <p:ext uri="{BB962C8B-B14F-4D97-AF65-F5344CB8AC3E}">
        <p14:creationId xmlns:p14="http://schemas.microsoft.com/office/powerpoint/2010/main" val="165355668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1E31-2902-C475-B1AD-F0D32D6B355C}"/>
              </a:ext>
            </a:extLst>
          </p:cNvPr>
          <p:cNvSpPr>
            <a:spLocks noGrp="1"/>
          </p:cNvSpPr>
          <p:nvPr>
            <p:ph type="title"/>
          </p:nvPr>
        </p:nvSpPr>
        <p:spPr/>
        <p:txBody>
          <a:bodyPr/>
          <a:lstStyle/>
          <a:p>
            <a:r>
              <a:rPr lang="en-US" dirty="0"/>
              <a:t>Stream Pipelines</a:t>
            </a:r>
          </a:p>
        </p:txBody>
      </p:sp>
      <p:pic>
        <p:nvPicPr>
          <p:cNvPr id="5" name="Picture 4">
            <a:extLst>
              <a:ext uri="{FF2B5EF4-FFF2-40B4-BE49-F238E27FC236}">
                <a16:creationId xmlns:a16="http://schemas.microsoft.com/office/drawing/2014/main" id="{BE8ED129-9F2B-E0B7-D72E-A54C2E838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761" y="2285969"/>
            <a:ext cx="10880477" cy="11204576"/>
          </a:xfrm>
          <a:prstGeom prst="rect">
            <a:avLst/>
          </a:prstGeom>
        </p:spPr>
      </p:pic>
      <p:sp>
        <p:nvSpPr>
          <p:cNvPr id="10" name="Right Arrow 9">
            <a:extLst>
              <a:ext uri="{FF2B5EF4-FFF2-40B4-BE49-F238E27FC236}">
                <a16:creationId xmlns:a16="http://schemas.microsoft.com/office/drawing/2014/main" id="{6A5A82B7-2DC6-982E-4098-426C9423A2DC}"/>
              </a:ext>
            </a:extLst>
          </p:cNvPr>
          <p:cNvSpPr/>
          <p:nvPr/>
        </p:nvSpPr>
        <p:spPr>
          <a:xfrm>
            <a:off x="3969834" y="6423102"/>
            <a:ext cx="2185639" cy="434898"/>
          </a:xfrm>
          <a:prstGeom prst="rightArrow">
            <a:avLst/>
          </a:prstGeom>
          <a:solidFill>
            <a:schemeClr val="accent6">
              <a:lumMod val="75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rgbClr val="000000"/>
              </a:solidFill>
              <a:effectLst/>
              <a:uFillTx/>
              <a:latin typeface="+mj-lt"/>
              <a:ea typeface="+mj-ea"/>
              <a:cs typeface="+mj-cs"/>
              <a:sym typeface="Arial"/>
            </a:endParaRPr>
          </a:p>
        </p:txBody>
      </p:sp>
      <p:sp>
        <p:nvSpPr>
          <p:cNvPr id="11" name="Right Arrow 10">
            <a:extLst>
              <a:ext uri="{FF2B5EF4-FFF2-40B4-BE49-F238E27FC236}">
                <a16:creationId xmlns:a16="http://schemas.microsoft.com/office/drawing/2014/main" id="{6620EAC6-84CD-A319-BD7D-F04087196F38}"/>
              </a:ext>
            </a:extLst>
          </p:cNvPr>
          <p:cNvSpPr/>
          <p:nvPr/>
        </p:nvSpPr>
        <p:spPr>
          <a:xfrm>
            <a:off x="3836019" y="9720146"/>
            <a:ext cx="2185639" cy="434898"/>
          </a:xfrm>
          <a:prstGeom prst="rightArrow">
            <a:avLst/>
          </a:prstGeom>
          <a:solidFill>
            <a:srgbClr val="00B0F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rgbClr val="000000"/>
              </a:solidFill>
              <a:effectLst/>
              <a:uFillTx/>
              <a:latin typeface="+mj-lt"/>
              <a:ea typeface="+mj-ea"/>
              <a:cs typeface="+mj-cs"/>
              <a:sym typeface="Arial"/>
            </a:endParaRPr>
          </a:p>
        </p:txBody>
      </p:sp>
      <p:sp>
        <p:nvSpPr>
          <p:cNvPr id="12" name="Right Arrow 11">
            <a:extLst>
              <a:ext uri="{FF2B5EF4-FFF2-40B4-BE49-F238E27FC236}">
                <a16:creationId xmlns:a16="http://schemas.microsoft.com/office/drawing/2014/main" id="{FE71833B-DFF9-F35B-4FA4-3B548979F94C}"/>
              </a:ext>
            </a:extLst>
          </p:cNvPr>
          <p:cNvSpPr/>
          <p:nvPr/>
        </p:nvSpPr>
        <p:spPr>
          <a:xfrm>
            <a:off x="3836019" y="12262624"/>
            <a:ext cx="2185639" cy="434898"/>
          </a:xfrm>
          <a:prstGeom prst="rightArrow">
            <a:avLst/>
          </a:prstGeom>
          <a:solidFill>
            <a:srgbClr val="FFFF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3006821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1E31-2902-C475-B1AD-F0D32D6B355C}"/>
              </a:ext>
            </a:extLst>
          </p:cNvPr>
          <p:cNvSpPr>
            <a:spLocks noGrp="1"/>
          </p:cNvSpPr>
          <p:nvPr>
            <p:ph type="title"/>
          </p:nvPr>
        </p:nvSpPr>
        <p:spPr/>
        <p:txBody>
          <a:bodyPr/>
          <a:lstStyle/>
          <a:p>
            <a:r>
              <a:rPr lang="en-US" dirty="0"/>
              <a:t>Stream Pipelines</a:t>
            </a:r>
          </a:p>
        </p:txBody>
      </p:sp>
      <p:sp>
        <p:nvSpPr>
          <p:cNvPr id="3" name="Text Placeholder 2">
            <a:extLst>
              <a:ext uri="{FF2B5EF4-FFF2-40B4-BE49-F238E27FC236}">
                <a16:creationId xmlns:a16="http://schemas.microsoft.com/office/drawing/2014/main" id="{8341028E-3E5E-FE57-C130-08AB31CB8AA9}"/>
              </a:ext>
            </a:extLst>
          </p:cNvPr>
          <p:cNvSpPr>
            <a:spLocks noGrp="1"/>
          </p:cNvSpPr>
          <p:nvPr>
            <p:ph type="body" idx="1"/>
          </p:nvPr>
        </p:nvSpPr>
        <p:spPr/>
        <p:txBody>
          <a:bodyPr>
            <a:normAutofit/>
          </a:bodyPr>
          <a:lstStyle/>
          <a:p>
            <a:r>
              <a:rPr lang="en-AU" dirty="0"/>
              <a:t>The methods in the Stream interface are divided into three groups: </a:t>
            </a:r>
            <a:r>
              <a:rPr lang="en-AU" dirty="0">
                <a:solidFill>
                  <a:srgbClr val="FFC000"/>
                </a:solidFill>
              </a:rPr>
              <a:t>intermediate methods</a:t>
            </a:r>
            <a:r>
              <a:rPr lang="en-AU" dirty="0"/>
              <a:t>, </a:t>
            </a:r>
            <a:r>
              <a:rPr lang="en-AU" dirty="0">
                <a:solidFill>
                  <a:srgbClr val="FF40FF"/>
                </a:solidFill>
              </a:rPr>
              <a:t>terminal methods</a:t>
            </a:r>
            <a:r>
              <a:rPr lang="en-AU" dirty="0"/>
              <a:t>, and </a:t>
            </a:r>
            <a:r>
              <a:rPr lang="en-AU" dirty="0">
                <a:solidFill>
                  <a:srgbClr val="00B050"/>
                </a:solidFill>
              </a:rPr>
              <a:t>static methods</a:t>
            </a:r>
            <a:r>
              <a:rPr lang="en-AU" dirty="0"/>
              <a:t>. </a:t>
            </a:r>
          </a:p>
          <a:p>
            <a:r>
              <a:rPr lang="en-AU" dirty="0"/>
              <a:t>An intermediate method transforms the stream into another stream. </a:t>
            </a:r>
          </a:p>
          <a:p>
            <a:r>
              <a:rPr lang="en-AU" dirty="0"/>
              <a:t>A terminal method returns a result or performs actions. After a </a:t>
            </a:r>
            <a:r>
              <a:rPr lang="en-AU" dirty="0" err="1"/>
              <a:t>ter</a:t>
            </a:r>
            <a:r>
              <a:rPr lang="en-AU" dirty="0"/>
              <a:t>- </a:t>
            </a:r>
            <a:r>
              <a:rPr lang="en-AU" dirty="0" err="1"/>
              <a:t>minal</a:t>
            </a:r>
            <a:r>
              <a:rPr lang="en-AU" dirty="0"/>
              <a:t> method is executed, the stream is closed automatically. </a:t>
            </a:r>
          </a:p>
          <a:p>
            <a:r>
              <a:rPr lang="en-AU" dirty="0"/>
              <a:t>A static method creates a stream.</a:t>
            </a:r>
          </a:p>
        </p:txBody>
      </p:sp>
    </p:spTree>
    <p:extLst>
      <p:ext uri="{BB962C8B-B14F-4D97-AF65-F5344CB8AC3E}">
        <p14:creationId xmlns:p14="http://schemas.microsoft.com/office/powerpoint/2010/main" val="368958723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tream Pipeline"/>
          <p:cNvSpPr txBox="1">
            <a:spLocks noGrp="1"/>
          </p:cNvSpPr>
          <p:nvPr>
            <p:ph type="title"/>
          </p:nvPr>
        </p:nvSpPr>
        <p:spPr>
          <a:xfrm>
            <a:off x="765750" y="263524"/>
            <a:ext cx="22852500" cy="2022445"/>
          </a:xfrm>
          <a:prstGeom prst="rect">
            <a:avLst/>
          </a:prstGeom>
        </p:spPr>
        <p:txBody>
          <a:bodyPr/>
          <a:lstStyle/>
          <a:p>
            <a:r>
              <a:t>Stream Pipeline</a:t>
            </a:r>
          </a:p>
        </p:txBody>
      </p:sp>
      <p:pic>
        <p:nvPicPr>
          <p:cNvPr id="237" name="Screen Shot 2022-03-14 at 10.46.03.png" descr="Screen Shot 2022-03-14 at 10.46.03.png"/>
          <p:cNvPicPr>
            <a:picLocks noChangeAspect="1"/>
          </p:cNvPicPr>
          <p:nvPr/>
        </p:nvPicPr>
        <p:blipFill>
          <a:blip r:embed="rId2"/>
          <a:srcRect l="26571" t="22665" r="10989" b="52549"/>
          <a:stretch>
            <a:fillRect/>
          </a:stretch>
        </p:blipFill>
        <p:spPr>
          <a:xfrm>
            <a:off x="2526705" y="4894867"/>
            <a:ext cx="19330774" cy="4795831"/>
          </a:xfrm>
          <a:prstGeom prst="rect">
            <a:avLst/>
          </a:prstGeom>
          <a:ln w="12700">
            <a:miter lim="400000"/>
          </a:ln>
        </p:spPr>
      </p:pic>
      <p:sp>
        <p:nvSpPr>
          <p:cNvPr id="2" name="TextBox 1">
            <a:extLst>
              <a:ext uri="{FF2B5EF4-FFF2-40B4-BE49-F238E27FC236}">
                <a16:creationId xmlns:a16="http://schemas.microsoft.com/office/drawing/2014/main" id="{6171DFCE-A6B8-C623-FAC1-021F6495C40A}"/>
              </a:ext>
            </a:extLst>
          </p:cNvPr>
          <p:cNvSpPr txBox="1"/>
          <p:nvPr/>
        </p:nvSpPr>
        <p:spPr>
          <a:xfrm>
            <a:off x="13305095" y="8053207"/>
            <a:ext cx="2877014" cy="67710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Arial"/>
              </a:rPr>
              <a:t>distinct</a:t>
            </a:r>
            <a:endParaRPr kumimoji="0" lang="en-US" sz="28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Arial"/>
            </a:endParaRPr>
          </a:p>
        </p:txBody>
      </p:sp>
      <p:sp>
        <p:nvSpPr>
          <p:cNvPr id="5" name="TextBox 4">
            <a:extLst>
              <a:ext uri="{FF2B5EF4-FFF2-40B4-BE49-F238E27FC236}">
                <a16:creationId xmlns:a16="http://schemas.microsoft.com/office/drawing/2014/main" id="{0BF0B35B-0A7E-4D0D-F0DA-591B494A97E1}"/>
              </a:ext>
            </a:extLst>
          </p:cNvPr>
          <p:cNvSpPr txBox="1"/>
          <p:nvPr/>
        </p:nvSpPr>
        <p:spPr>
          <a:xfrm>
            <a:off x="2182887" y="2787329"/>
            <a:ext cx="19674407" cy="1754326"/>
          </a:xfrm>
          <a:prstGeom prst="rect">
            <a:avLst/>
          </a:prstGeom>
          <a:noFill/>
        </p:spPr>
        <p:txBody>
          <a:bodyPr wrap="square">
            <a:spAutoFit/>
          </a:bodyPr>
          <a:lstStyle/>
          <a:p>
            <a:pPr indent="-55563"/>
            <a:r>
              <a:rPr lang="en-US" sz="3600" dirty="0">
                <a:effectLst/>
                <a:latin typeface="TimesLTPro"/>
              </a:rPr>
              <a:t>The methods are invoked using a stream pipeline. A </a:t>
            </a:r>
            <a:r>
              <a:rPr lang="en-US" sz="3600" i="1" dirty="0">
                <a:effectLst/>
                <a:latin typeface="TimesLTPro"/>
              </a:rPr>
              <a:t>stream pipeline </a:t>
            </a:r>
            <a:r>
              <a:rPr lang="en-US" sz="3600" dirty="0">
                <a:effectLst/>
                <a:latin typeface="TimesLTPro"/>
              </a:rPr>
              <a:t>consists of a source (e.g., a list, a set, or an array), a method that creates a stream, zero or more intermediate methods, and a final terminal method. The following is a stream pipeline example: </a:t>
            </a:r>
            <a:endParaRPr lang="en-US" dirty="0"/>
          </a:p>
        </p:txBody>
      </p:sp>
      <p:sp>
        <p:nvSpPr>
          <p:cNvPr id="7" name="TextBox 6">
            <a:extLst>
              <a:ext uri="{FF2B5EF4-FFF2-40B4-BE49-F238E27FC236}">
                <a16:creationId xmlns:a16="http://schemas.microsoft.com/office/drawing/2014/main" id="{B610088E-7F7B-747B-9936-B5156E27528D}"/>
              </a:ext>
            </a:extLst>
          </p:cNvPr>
          <p:cNvSpPr txBox="1"/>
          <p:nvPr/>
        </p:nvSpPr>
        <p:spPr>
          <a:xfrm>
            <a:off x="2182886" y="9436344"/>
            <a:ext cx="19330773" cy="2308324"/>
          </a:xfrm>
          <a:prstGeom prst="rect">
            <a:avLst/>
          </a:prstGeom>
          <a:noFill/>
        </p:spPr>
        <p:txBody>
          <a:bodyPr wrap="square">
            <a:spAutoFit/>
          </a:bodyPr>
          <a:lstStyle/>
          <a:p>
            <a:pPr indent="-55563"/>
            <a:r>
              <a:rPr lang="en-US" sz="3600" dirty="0">
                <a:effectLst/>
                <a:latin typeface="TimesLTPro"/>
              </a:rPr>
              <a:t>Here, </a:t>
            </a:r>
            <a:r>
              <a:rPr lang="en-US" sz="3200" b="1" dirty="0">
                <a:solidFill>
                  <a:srgbClr val="00997F"/>
                </a:solidFill>
                <a:effectLst/>
                <a:latin typeface="ArialMonoMTPro"/>
              </a:rPr>
              <a:t>set </a:t>
            </a:r>
            <a:r>
              <a:rPr lang="en-US" sz="3600" dirty="0">
                <a:effectLst/>
                <a:latin typeface="TimesLTPro"/>
              </a:rPr>
              <a:t>is the source of the data, invoking </a:t>
            </a:r>
            <a:r>
              <a:rPr lang="en-US" sz="3200" b="1" dirty="0">
                <a:solidFill>
                  <a:srgbClr val="00997F"/>
                </a:solidFill>
                <a:effectLst/>
                <a:latin typeface="ArialMonoMTPro"/>
              </a:rPr>
              <a:t>stream() </a:t>
            </a:r>
            <a:r>
              <a:rPr lang="en-US" sz="3600" dirty="0">
                <a:effectLst/>
                <a:latin typeface="TimesLTPro"/>
              </a:rPr>
              <a:t>creates a stream for the data from the source, invoking </a:t>
            </a:r>
            <a:r>
              <a:rPr lang="en-US" sz="3200" b="1" dirty="0">
                <a:solidFill>
                  <a:srgbClr val="00997F"/>
                </a:solidFill>
                <a:effectLst/>
                <a:latin typeface="ArialMonoMTPro"/>
              </a:rPr>
              <a:t>limit(50) </a:t>
            </a:r>
            <a:r>
              <a:rPr lang="en-US" sz="3600" dirty="0">
                <a:effectLst/>
                <a:latin typeface="TimesLTPro"/>
              </a:rPr>
              <a:t>returns the first </a:t>
            </a:r>
            <a:r>
              <a:rPr lang="en-US" sz="3200" b="1" dirty="0">
                <a:solidFill>
                  <a:srgbClr val="00997F"/>
                </a:solidFill>
                <a:effectLst/>
                <a:latin typeface="ArialMonoMTPro"/>
              </a:rPr>
              <a:t>50 </a:t>
            </a:r>
            <a:r>
              <a:rPr lang="en-US" sz="3600" dirty="0">
                <a:effectLst/>
                <a:latin typeface="TimesLTPro"/>
              </a:rPr>
              <a:t>elements from the stream, invoking </a:t>
            </a:r>
            <a:r>
              <a:rPr lang="en-US" sz="3200" b="1" dirty="0">
                <a:solidFill>
                  <a:srgbClr val="00997F"/>
                </a:solidFill>
                <a:effectLst/>
                <a:latin typeface="ArialMonoMTPro"/>
              </a:rPr>
              <a:t>distinct() </a:t>
            </a:r>
            <a:r>
              <a:rPr lang="en-US" sz="3600" dirty="0">
                <a:effectLst/>
                <a:latin typeface="TimesLTPro"/>
              </a:rPr>
              <a:t>obtains a stream of distinct elements from the stream of the </a:t>
            </a:r>
            <a:r>
              <a:rPr lang="en-US" sz="3200" b="1" dirty="0">
                <a:solidFill>
                  <a:srgbClr val="00997F"/>
                </a:solidFill>
                <a:effectLst/>
                <a:latin typeface="ArialMonoMTPro"/>
              </a:rPr>
              <a:t>50 </a:t>
            </a:r>
            <a:r>
              <a:rPr lang="en-US" sz="3600" dirty="0">
                <a:effectLst/>
                <a:latin typeface="TimesLTPro"/>
              </a:rPr>
              <a:t>elements, and invoking </a:t>
            </a:r>
            <a:r>
              <a:rPr lang="en-US" sz="3200" b="1" dirty="0">
                <a:solidFill>
                  <a:srgbClr val="00997F"/>
                </a:solidFill>
                <a:effectLst/>
                <a:latin typeface="ArialMonoMTPro"/>
              </a:rPr>
              <a:t>count() </a:t>
            </a:r>
            <a:r>
              <a:rPr lang="en-US" sz="3600" dirty="0">
                <a:effectLst/>
                <a:latin typeface="TimesLTPro"/>
              </a:rPr>
              <a:t>returns the number of elements in the final stream. </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Geçen Haftaki Dersimizi Hatırlayalım"/>
          <p:cNvSpPr txBox="1">
            <a:spLocks noGrp="1"/>
          </p:cNvSpPr>
          <p:nvPr>
            <p:ph type="title"/>
          </p:nvPr>
        </p:nvSpPr>
        <p:spPr>
          <a:xfrm>
            <a:off x="765750" y="263524"/>
            <a:ext cx="22852500" cy="2022445"/>
          </a:xfrm>
          <a:prstGeom prst="rect">
            <a:avLst/>
          </a:prstGeom>
        </p:spPr>
        <p:txBody>
          <a:bodyPr/>
          <a:lstStyle/>
          <a:p>
            <a:r>
              <a:rPr lang="en-US" dirty="0"/>
              <a:t>Last Lecture</a:t>
            </a:r>
          </a:p>
        </p:txBody>
      </p:sp>
      <p:sp>
        <p:nvSpPr>
          <p:cNvPr id="54" name="Özyinelemeli fonksiyonları öğrendik. Özyinelemeli fonksiyon, metodun kendi içinde bir daha çağırılması idi."/>
          <p:cNvSpPr txBox="1">
            <a:spLocks noGrp="1"/>
          </p:cNvSpPr>
          <p:nvPr>
            <p:ph type="body" idx="1"/>
          </p:nvPr>
        </p:nvSpPr>
        <p:spPr>
          <a:xfrm>
            <a:off x="7628959" y="2606681"/>
            <a:ext cx="15916812" cy="9823486"/>
          </a:xfrm>
          <a:prstGeom prst="rect">
            <a:avLst/>
          </a:prstGeom>
        </p:spPr>
        <p:txBody>
          <a:bodyPr/>
          <a:lstStyle/>
          <a:p>
            <a:r>
              <a:rPr lang="en-US" dirty="0"/>
              <a:t>We have done examples on exceptions.</a:t>
            </a:r>
          </a:p>
          <a:p>
            <a:r>
              <a:rPr lang="en-US" dirty="0"/>
              <a:t>We have learned to write data to a text file and read data from a file.</a:t>
            </a:r>
            <a:endParaRPr dirty="0"/>
          </a:p>
        </p:txBody>
      </p:sp>
      <p:sp>
        <p:nvSpPr>
          <p:cNvPr id="55" name="Slide Number"/>
          <p:cNvSpPr txBox="1">
            <a:spLocks noGrp="1"/>
          </p:cNvSpPr>
          <p:nvPr>
            <p:ph type="sldNum" sz="quarter" idx="4294967295"/>
          </p:nvPr>
        </p:nvSpPr>
        <p:spPr>
          <a:xfrm>
            <a:off x="20757415" y="12835911"/>
            <a:ext cx="349980" cy="4838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56" name="The Java Community Process(SM) Program - java-in-education - index" descr="The Java Community Process(SM) Program - java-in-education - index"/>
          <p:cNvPicPr>
            <a:picLocks noChangeAspect="1"/>
          </p:cNvPicPr>
          <p:nvPr/>
        </p:nvPicPr>
        <p:blipFill>
          <a:blip r:embed="rId2"/>
          <a:stretch>
            <a:fillRect/>
          </a:stretch>
        </p:blipFill>
        <p:spPr>
          <a:xfrm>
            <a:off x="381000" y="2620959"/>
            <a:ext cx="7100362" cy="5610127"/>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Koleksiyonlarda Stream"/>
          <p:cNvSpPr txBox="1">
            <a:spLocks noGrp="1"/>
          </p:cNvSpPr>
          <p:nvPr>
            <p:ph type="title"/>
          </p:nvPr>
        </p:nvSpPr>
        <p:spPr>
          <a:xfrm>
            <a:off x="765750" y="263524"/>
            <a:ext cx="22852500" cy="2022445"/>
          </a:xfrm>
          <a:prstGeom prst="rect">
            <a:avLst/>
          </a:prstGeom>
        </p:spPr>
        <p:txBody>
          <a:bodyPr/>
          <a:lstStyle/>
          <a:p>
            <a:r>
              <a:rPr lang="tr-TR" dirty="0"/>
              <a:t>Collection </a:t>
            </a:r>
            <a:r>
              <a:rPr lang="tr-TR" dirty="0" err="1"/>
              <a:t>Stream</a:t>
            </a:r>
            <a:endParaRPr dirty="0"/>
          </a:p>
        </p:txBody>
      </p:sp>
      <p:sp>
        <p:nvSpPr>
          <p:cNvPr id="240" name="import java.io.*;…"/>
          <p:cNvSpPr txBox="1">
            <a:spLocks noGrp="1"/>
          </p:cNvSpPr>
          <p:nvPr>
            <p:ph type="body" idx="1"/>
          </p:nvPr>
        </p:nvSpPr>
        <p:spPr>
          <a:xfrm>
            <a:off x="838230" y="2606681"/>
            <a:ext cx="22707542" cy="9823486"/>
          </a:xfrm>
          <a:prstGeom prst="rect">
            <a:avLst/>
          </a:prstGeom>
        </p:spPr>
        <p:txBody>
          <a:bodyPr>
            <a:normAutofit/>
          </a:bodyPr>
          <a:lstStyle/>
          <a:p>
            <a:pPr marL="0" indent="0" defTabSz="457200">
              <a:lnSpc>
                <a:spcPct val="100000"/>
              </a:lnSpc>
              <a:spcBef>
                <a:spcPts val="0"/>
              </a:spcBef>
              <a:buSzTx/>
              <a:buNone/>
              <a:defRPr sz="2400" b="1">
                <a:solidFill>
                  <a:srgbClr val="931A68"/>
                </a:solidFill>
                <a:latin typeface="Courier New"/>
                <a:ea typeface="Courier New"/>
                <a:cs typeface="Courier New"/>
                <a:sym typeface="Courier New"/>
              </a:defRPr>
            </a:pPr>
            <a:r>
              <a:rPr sz="3200" dirty="0"/>
              <a:t>import</a:t>
            </a:r>
            <a:r>
              <a:rPr sz="3200" b="0" dirty="0">
                <a:solidFill>
                  <a:srgbClr val="000000"/>
                </a:solidFill>
              </a:rPr>
              <a:t> </a:t>
            </a:r>
            <a:r>
              <a:rPr sz="3200" b="0" dirty="0" err="1">
                <a:solidFill>
                  <a:srgbClr val="000000"/>
                </a:solidFill>
              </a:rPr>
              <a:t>java.util</a:t>
            </a:r>
            <a:r>
              <a:rPr sz="3200" b="0" dirty="0">
                <a:solidFill>
                  <a:srgbClr val="000000"/>
                </a:solidFill>
              </a:rPr>
              <a:t>.*;</a:t>
            </a:r>
          </a:p>
          <a:p>
            <a:pPr marL="0" indent="0" defTabSz="457200">
              <a:lnSpc>
                <a:spcPct val="100000"/>
              </a:lnSpc>
              <a:spcBef>
                <a:spcPts val="0"/>
              </a:spcBef>
              <a:buSzTx/>
              <a:buNone/>
              <a:defRPr sz="2400" b="1">
                <a:solidFill>
                  <a:srgbClr val="931A68"/>
                </a:solidFill>
                <a:latin typeface="Courier New"/>
                <a:ea typeface="Courier New"/>
                <a:cs typeface="Courier New"/>
                <a:sym typeface="Courier New"/>
              </a:defRPr>
            </a:pPr>
            <a:r>
              <a:rPr sz="3200" dirty="0"/>
              <a:t>public</a:t>
            </a:r>
            <a:r>
              <a:rPr sz="3200" b="0" dirty="0">
                <a:solidFill>
                  <a:srgbClr val="000000"/>
                </a:solidFill>
              </a:rPr>
              <a:t> </a:t>
            </a:r>
            <a:r>
              <a:rPr sz="3200" dirty="0"/>
              <a:t>class</a:t>
            </a:r>
            <a:r>
              <a:rPr sz="3200" b="0" dirty="0">
                <a:solidFill>
                  <a:srgbClr val="000000"/>
                </a:solidFill>
              </a:rPr>
              <a:t> </a:t>
            </a:r>
            <a:r>
              <a:rPr lang="tr-TR" sz="3200" b="0" dirty="0" err="1">
                <a:solidFill>
                  <a:srgbClr val="000000"/>
                </a:solidFill>
              </a:rPr>
              <a:t>TopluStream</a:t>
            </a:r>
            <a:r>
              <a:rPr sz="3200" b="0" dirty="0">
                <a:solidFill>
                  <a:srgbClr val="000000"/>
                </a:solidFill>
              </a:rPr>
              <a:t> {</a:t>
            </a:r>
          </a:p>
          <a:p>
            <a:pPr marL="0" indent="0" defTabSz="457200">
              <a:lnSpc>
                <a:spcPct val="100000"/>
              </a:lnSpc>
              <a:spcBef>
                <a:spcPts val="0"/>
              </a:spcBef>
              <a:buSzTx/>
              <a:buNone/>
              <a:defRPr sz="2400">
                <a:latin typeface="Courier New"/>
                <a:ea typeface="Courier New"/>
                <a:cs typeface="Courier New"/>
                <a:sym typeface="Courier New"/>
              </a:defRPr>
            </a:pPr>
            <a:endParaRPr sz="3200" b="0" dirty="0">
              <a:solidFill>
                <a:srgbClr val="000000"/>
              </a:solidFill>
            </a:endParaRPr>
          </a:p>
          <a:p>
            <a:pPr marL="0" indent="0" defTabSz="457200">
              <a:lnSpc>
                <a:spcPct val="100000"/>
              </a:lnSpc>
              <a:spcBef>
                <a:spcPts val="0"/>
              </a:spcBef>
              <a:buSzTx/>
              <a:buNone/>
              <a:defRPr sz="2400">
                <a:latin typeface="Courier New"/>
                <a:ea typeface="Courier New"/>
                <a:cs typeface="Courier New"/>
                <a:sym typeface="Courier New"/>
              </a:defRPr>
            </a:pPr>
            <a:r>
              <a:rPr sz="3200" dirty="0"/>
              <a:t>	</a:t>
            </a:r>
            <a:r>
              <a:rPr sz="3200" b="1" dirty="0">
                <a:solidFill>
                  <a:srgbClr val="931A68"/>
                </a:solidFill>
              </a:rPr>
              <a:t>public</a:t>
            </a:r>
            <a:r>
              <a:rPr sz="3200" dirty="0"/>
              <a:t> </a:t>
            </a:r>
            <a:r>
              <a:rPr sz="3200" b="1" dirty="0">
                <a:solidFill>
                  <a:srgbClr val="931A68"/>
                </a:solidFill>
              </a:rPr>
              <a:t>static</a:t>
            </a:r>
            <a:r>
              <a:rPr sz="3200" dirty="0"/>
              <a:t> </a:t>
            </a:r>
            <a:r>
              <a:rPr sz="3200" b="1" dirty="0">
                <a:solidFill>
                  <a:srgbClr val="931A68"/>
                </a:solidFill>
              </a:rPr>
              <a:t>void</a:t>
            </a:r>
            <a:r>
              <a:rPr sz="3200" dirty="0"/>
              <a:t> main(String[] </a:t>
            </a:r>
            <a:r>
              <a:rPr sz="3200" dirty="0" err="1">
                <a:solidFill>
                  <a:srgbClr val="7E504F"/>
                </a:solidFill>
              </a:rPr>
              <a:t>args</a:t>
            </a:r>
            <a:r>
              <a:rPr sz="3200" dirty="0"/>
              <a:t>)</a:t>
            </a:r>
          </a:p>
          <a:p>
            <a:pPr marL="0" indent="0" defTabSz="457200">
              <a:lnSpc>
                <a:spcPct val="100000"/>
              </a:lnSpc>
              <a:spcBef>
                <a:spcPts val="0"/>
              </a:spcBef>
              <a:buSzTx/>
              <a:buNone/>
              <a:defRPr sz="2400">
                <a:latin typeface="Courier New"/>
                <a:ea typeface="Courier New"/>
                <a:cs typeface="Courier New"/>
                <a:sym typeface="Courier New"/>
              </a:defRPr>
            </a:pPr>
            <a:r>
              <a:rPr sz="3200" dirty="0"/>
              <a:t>	{</a:t>
            </a:r>
          </a:p>
          <a:p>
            <a:pPr marL="0" indent="0" defTabSz="457200">
              <a:lnSpc>
                <a:spcPct val="100000"/>
              </a:lnSpc>
              <a:spcBef>
                <a:spcPts val="0"/>
              </a:spcBef>
              <a:buSzTx/>
              <a:buNone/>
              <a:defRPr sz="2400">
                <a:latin typeface="Courier New"/>
                <a:ea typeface="Courier New"/>
                <a:cs typeface="Courier New"/>
                <a:sym typeface="Courier New"/>
              </a:defRPr>
            </a:pPr>
            <a:endParaRPr sz="3200" dirty="0"/>
          </a:p>
          <a:p>
            <a:pPr marL="0" indent="0" defTabSz="457200">
              <a:lnSpc>
                <a:spcPct val="100000"/>
              </a:lnSpc>
              <a:spcBef>
                <a:spcPts val="0"/>
              </a:spcBef>
              <a:buSzTx/>
              <a:buNone/>
              <a:defRPr sz="2400">
                <a:latin typeface="Courier New"/>
                <a:ea typeface="Courier New"/>
                <a:cs typeface="Courier New"/>
                <a:sym typeface="Courier New"/>
              </a:defRPr>
            </a:pPr>
            <a:r>
              <a:rPr sz="3200" dirty="0"/>
              <a:t>		List &lt;String&gt; </a:t>
            </a:r>
            <a:r>
              <a:rPr sz="3200" dirty="0">
                <a:solidFill>
                  <a:srgbClr val="7E504F"/>
                </a:solidFill>
              </a:rPr>
              <a:t>a</a:t>
            </a:r>
            <a:r>
              <a:rPr sz="3200" dirty="0"/>
              <a:t> = </a:t>
            </a:r>
            <a:r>
              <a:rPr sz="3200" b="1" dirty="0">
                <a:solidFill>
                  <a:srgbClr val="931A68"/>
                </a:solidFill>
              </a:rPr>
              <a:t>new</a:t>
            </a:r>
            <a:r>
              <a:rPr sz="3200" dirty="0"/>
              <a:t> </a:t>
            </a:r>
            <a:r>
              <a:rPr sz="3200" dirty="0" err="1"/>
              <a:t>ArrayList</a:t>
            </a:r>
            <a:r>
              <a:rPr sz="3200" dirty="0"/>
              <a:t>&lt;String&gt;();</a:t>
            </a:r>
          </a:p>
          <a:p>
            <a:pPr marL="0" indent="0" defTabSz="457200">
              <a:lnSpc>
                <a:spcPct val="100000"/>
              </a:lnSpc>
              <a:spcBef>
                <a:spcPts val="0"/>
              </a:spcBef>
              <a:buSzTx/>
              <a:buNone/>
              <a:defRPr sz="2400">
                <a:latin typeface="Courier New"/>
                <a:ea typeface="Courier New"/>
                <a:cs typeface="Courier New"/>
                <a:sym typeface="Courier New"/>
              </a:defRPr>
            </a:pPr>
            <a:r>
              <a:rPr sz="3200" dirty="0"/>
              <a:t>		</a:t>
            </a:r>
            <a:r>
              <a:rPr sz="3200" dirty="0" err="1">
                <a:solidFill>
                  <a:srgbClr val="7E504F"/>
                </a:solidFill>
              </a:rPr>
              <a:t>a</a:t>
            </a:r>
            <a:r>
              <a:rPr sz="3200" dirty="0" err="1"/>
              <a:t>.add</a:t>
            </a:r>
            <a:r>
              <a:rPr sz="3200" dirty="0"/>
              <a:t>(</a:t>
            </a:r>
            <a:r>
              <a:rPr sz="3200" dirty="0">
                <a:solidFill>
                  <a:srgbClr val="3933FF"/>
                </a:solidFill>
              </a:rPr>
              <a:t>"Ali"</a:t>
            </a:r>
            <a:r>
              <a:rPr sz="3200" dirty="0"/>
              <a:t>);</a:t>
            </a:r>
          </a:p>
          <a:p>
            <a:pPr marL="0" indent="0" defTabSz="457200">
              <a:lnSpc>
                <a:spcPct val="100000"/>
              </a:lnSpc>
              <a:spcBef>
                <a:spcPts val="0"/>
              </a:spcBef>
              <a:buSzTx/>
              <a:buNone/>
              <a:defRPr sz="2400">
                <a:latin typeface="Courier New"/>
                <a:ea typeface="Courier New"/>
                <a:cs typeface="Courier New"/>
                <a:sym typeface="Courier New"/>
              </a:defRPr>
            </a:pPr>
            <a:r>
              <a:rPr sz="3200" dirty="0"/>
              <a:t>		</a:t>
            </a:r>
            <a:r>
              <a:rPr sz="3200" dirty="0" err="1">
                <a:solidFill>
                  <a:srgbClr val="7E504F"/>
                </a:solidFill>
              </a:rPr>
              <a:t>a</a:t>
            </a:r>
            <a:r>
              <a:rPr sz="3200" dirty="0" err="1"/>
              <a:t>.add</a:t>
            </a:r>
            <a:r>
              <a:rPr sz="3200" dirty="0"/>
              <a:t>(</a:t>
            </a:r>
            <a:r>
              <a:rPr sz="3200" dirty="0">
                <a:solidFill>
                  <a:srgbClr val="3933FF"/>
                </a:solidFill>
              </a:rPr>
              <a:t>"</a:t>
            </a:r>
            <a:r>
              <a:rPr sz="3200" dirty="0" err="1">
                <a:solidFill>
                  <a:srgbClr val="3933FF"/>
                </a:solidFill>
              </a:rPr>
              <a:t>Ayse</a:t>
            </a:r>
            <a:r>
              <a:rPr sz="3200" dirty="0">
                <a:solidFill>
                  <a:srgbClr val="3933FF"/>
                </a:solidFill>
              </a:rPr>
              <a:t>"</a:t>
            </a:r>
            <a:r>
              <a:rPr sz="3200" dirty="0"/>
              <a:t>);</a:t>
            </a:r>
          </a:p>
          <a:p>
            <a:pPr marL="0" indent="0" defTabSz="457200">
              <a:lnSpc>
                <a:spcPct val="100000"/>
              </a:lnSpc>
              <a:spcBef>
                <a:spcPts val="0"/>
              </a:spcBef>
              <a:buSzTx/>
              <a:buNone/>
              <a:defRPr sz="2400">
                <a:latin typeface="Courier New"/>
                <a:ea typeface="Courier New"/>
                <a:cs typeface="Courier New"/>
                <a:sym typeface="Courier New"/>
              </a:defRPr>
            </a:pPr>
            <a:r>
              <a:rPr sz="3200" dirty="0"/>
              <a:t>		</a:t>
            </a:r>
            <a:r>
              <a:rPr sz="3200" dirty="0" err="1">
                <a:solidFill>
                  <a:srgbClr val="7E504F"/>
                </a:solidFill>
              </a:rPr>
              <a:t>a</a:t>
            </a:r>
            <a:r>
              <a:rPr sz="3200" dirty="0" err="1"/>
              <a:t>.add</a:t>
            </a:r>
            <a:r>
              <a:rPr sz="3200" dirty="0"/>
              <a:t>(</a:t>
            </a:r>
            <a:r>
              <a:rPr sz="3200" dirty="0">
                <a:solidFill>
                  <a:srgbClr val="3933FF"/>
                </a:solidFill>
              </a:rPr>
              <a:t>"Zeynep"</a:t>
            </a:r>
            <a:r>
              <a:rPr sz="3200" dirty="0"/>
              <a:t>);</a:t>
            </a:r>
          </a:p>
          <a:p>
            <a:pPr marL="0" indent="0" defTabSz="457200">
              <a:lnSpc>
                <a:spcPct val="100000"/>
              </a:lnSpc>
              <a:spcBef>
                <a:spcPts val="0"/>
              </a:spcBef>
              <a:buSzTx/>
              <a:buNone/>
              <a:defRPr sz="2400">
                <a:latin typeface="Courier New"/>
                <a:ea typeface="Courier New"/>
                <a:cs typeface="Courier New"/>
                <a:sym typeface="Courier New"/>
              </a:defRPr>
            </a:pPr>
            <a:r>
              <a:rPr sz="3200" dirty="0"/>
              <a:t>		</a:t>
            </a:r>
            <a:r>
              <a:rPr sz="3200" dirty="0" err="1">
                <a:solidFill>
                  <a:srgbClr val="7E504F"/>
                </a:solidFill>
              </a:rPr>
              <a:t>a</a:t>
            </a:r>
            <a:r>
              <a:rPr sz="3200" dirty="0" err="1"/>
              <a:t>.add</a:t>
            </a:r>
            <a:r>
              <a:rPr sz="3200" dirty="0"/>
              <a:t>(</a:t>
            </a:r>
            <a:r>
              <a:rPr sz="3200" dirty="0">
                <a:solidFill>
                  <a:srgbClr val="3933FF"/>
                </a:solidFill>
              </a:rPr>
              <a:t>"Mehmet"</a:t>
            </a:r>
            <a:r>
              <a:rPr sz="3200" dirty="0"/>
              <a:t>);</a:t>
            </a:r>
          </a:p>
          <a:p>
            <a:pPr marL="0" indent="0" defTabSz="457200">
              <a:lnSpc>
                <a:spcPct val="100000"/>
              </a:lnSpc>
              <a:spcBef>
                <a:spcPts val="0"/>
              </a:spcBef>
              <a:buSzTx/>
              <a:buNone/>
              <a:defRPr sz="2400">
                <a:latin typeface="Courier New"/>
                <a:ea typeface="Courier New"/>
                <a:cs typeface="Courier New"/>
                <a:sym typeface="Courier New"/>
              </a:defRPr>
            </a:pPr>
            <a:r>
              <a:rPr sz="3200" dirty="0"/>
              <a:t>		</a:t>
            </a:r>
            <a:r>
              <a:rPr sz="3200" dirty="0" err="1">
                <a:solidFill>
                  <a:srgbClr val="7E504F"/>
                </a:solidFill>
              </a:rPr>
              <a:t>a</a:t>
            </a:r>
            <a:r>
              <a:rPr sz="3200" dirty="0" err="1"/>
              <a:t>.stream</a:t>
            </a:r>
            <a:r>
              <a:rPr sz="3200" dirty="0"/>
              <a:t>().filter((</a:t>
            </a:r>
            <a:r>
              <a:rPr sz="3200" dirty="0">
                <a:solidFill>
                  <a:srgbClr val="7E504F"/>
                </a:solidFill>
              </a:rPr>
              <a:t>s</a:t>
            </a:r>
            <a:r>
              <a:rPr sz="3200" dirty="0"/>
              <a:t>) -&gt; </a:t>
            </a:r>
            <a:r>
              <a:rPr sz="3200" dirty="0" err="1">
                <a:solidFill>
                  <a:srgbClr val="7E504F"/>
                </a:solidFill>
              </a:rPr>
              <a:t>s</a:t>
            </a:r>
            <a:r>
              <a:rPr sz="3200" dirty="0" err="1"/>
              <a:t>.startsWith</a:t>
            </a:r>
            <a:r>
              <a:rPr sz="3200" dirty="0"/>
              <a:t>(</a:t>
            </a:r>
            <a:r>
              <a:rPr sz="3200" dirty="0">
                <a:solidFill>
                  <a:srgbClr val="3933FF"/>
                </a:solidFill>
              </a:rPr>
              <a:t>"A"</a:t>
            </a:r>
            <a:r>
              <a:rPr sz="3200" dirty="0"/>
              <a:t>))</a:t>
            </a:r>
          </a:p>
          <a:p>
            <a:pPr marL="0" indent="0" defTabSz="457200">
              <a:lnSpc>
                <a:spcPct val="100000"/>
              </a:lnSpc>
              <a:spcBef>
                <a:spcPts val="0"/>
              </a:spcBef>
              <a:buSzTx/>
              <a:buNone/>
              <a:defRPr sz="2400">
                <a:latin typeface="Courier New"/>
                <a:ea typeface="Courier New"/>
                <a:cs typeface="Courier New"/>
                <a:sym typeface="Courier New"/>
              </a:defRPr>
            </a:pPr>
            <a:r>
              <a:rPr sz="3200" dirty="0"/>
              <a:t>					</a:t>
            </a:r>
            <a:r>
              <a:rPr lang="tr-TR" sz="3200" dirty="0"/>
              <a:t>							 		    </a:t>
            </a:r>
            <a:r>
              <a:rPr sz="3200" dirty="0"/>
              <a:t>.map(String::</a:t>
            </a:r>
            <a:r>
              <a:rPr sz="3200" dirty="0" err="1"/>
              <a:t>toUpperCase</a:t>
            </a:r>
            <a:r>
              <a:rPr sz="3200" dirty="0"/>
              <a:t>)</a:t>
            </a:r>
          </a:p>
          <a:p>
            <a:pPr marL="0" indent="0" defTabSz="457200">
              <a:lnSpc>
                <a:spcPct val="100000"/>
              </a:lnSpc>
              <a:spcBef>
                <a:spcPts val="0"/>
              </a:spcBef>
              <a:buSzTx/>
              <a:buNone/>
              <a:defRPr sz="2400">
                <a:latin typeface="Courier New"/>
                <a:ea typeface="Courier New"/>
                <a:cs typeface="Courier New"/>
                <a:sym typeface="Courier New"/>
              </a:defRPr>
            </a:pPr>
            <a:r>
              <a:rPr sz="3200" dirty="0"/>
              <a:t>        			</a:t>
            </a:r>
            <a:r>
              <a:rPr lang="tr-TR" sz="3200" dirty="0"/>
              <a:t>						 		  </a:t>
            </a:r>
            <a:r>
              <a:rPr sz="3200" dirty="0"/>
              <a:t>.</a:t>
            </a:r>
            <a:r>
              <a:rPr sz="3200" dirty="0" err="1"/>
              <a:t>forEach</a:t>
            </a:r>
            <a:r>
              <a:rPr sz="3200" dirty="0"/>
              <a:t>(</a:t>
            </a:r>
            <a:r>
              <a:rPr sz="3200" dirty="0" err="1"/>
              <a:t>System.</a:t>
            </a:r>
            <a:r>
              <a:rPr sz="3200" b="1" i="1" dirty="0" err="1">
                <a:solidFill>
                  <a:srgbClr val="0326CC"/>
                </a:solidFill>
              </a:rPr>
              <a:t>out</a:t>
            </a:r>
            <a:r>
              <a:rPr sz="3200" dirty="0"/>
              <a:t>::</a:t>
            </a:r>
            <a:r>
              <a:rPr sz="3200" dirty="0" err="1"/>
              <a:t>println</a:t>
            </a:r>
            <a:r>
              <a:rPr sz="3200" dirty="0"/>
              <a:t>);</a:t>
            </a:r>
          </a:p>
          <a:p>
            <a:pPr marL="0" indent="0" defTabSz="457200">
              <a:lnSpc>
                <a:spcPct val="100000"/>
              </a:lnSpc>
              <a:spcBef>
                <a:spcPts val="0"/>
              </a:spcBef>
              <a:buSzTx/>
              <a:buNone/>
              <a:defRPr sz="2400">
                <a:latin typeface="Courier New"/>
                <a:ea typeface="Courier New"/>
                <a:cs typeface="Courier New"/>
                <a:sym typeface="Courier New"/>
              </a:defRPr>
            </a:pPr>
            <a:r>
              <a:rPr sz="3200" dirty="0"/>
              <a:t>		</a:t>
            </a:r>
          </a:p>
          <a:p>
            <a:pPr marL="0" indent="0" defTabSz="457200">
              <a:lnSpc>
                <a:spcPct val="100000"/>
              </a:lnSpc>
              <a:spcBef>
                <a:spcPts val="0"/>
              </a:spcBef>
              <a:buSzTx/>
              <a:buNone/>
              <a:defRPr sz="2400">
                <a:latin typeface="Courier New"/>
                <a:ea typeface="Courier New"/>
                <a:cs typeface="Courier New"/>
                <a:sym typeface="Courier New"/>
              </a:defRPr>
            </a:pPr>
            <a:r>
              <a:rPr sz="3200" dirty="0"/>
              <a:t>	}</a:t>
            </a:r>
          </a:p>
          <a:p>
            <a:pPr marL="0" indent="0" defTabSz="457200">
              <a:lnSpc>
                <a:spcPct val="100000"/>
              </a:lnSpc>
              <a:spcBef>
                <a:spcPts val="0"/>
              </a:spcBef>
              <a:buSzTx/>
              <a:buNone/>
              <a:defRPr sz="2400">
                <a:latin typeface="Courier New"/>
                <a:ea typeface="Courier New"/>
                <a:cs typeface="Courier New"/>
                <a:sym typeface="Courier New"/>
              </a:defRPr>
            </a:pPr>
            <a:r>
              <a:rPr sz="3200" dirty="0"/>
              <a:t>}</a:t>
            </a:r>
          </a:p>
        </p:txBody>
      </p:sp>
      <p:sp>
        <p:nvSpPr>
          <p:cNvPr id="241" name="ALI…"/>
          <p:cNvSpPr txBox="1"/>
          <p:nvPr/>
        </p:nvSpPr>
        <p:spPr>
          <a:xfrm>
            <a:off x="9883892" y="8972753"/>
            <a:ext cx="4938686" cy="1094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57200">
              <a:defRPr sz="2500">
                <a:solidFill>
                  <a:srgbClr val="FEFFFF"/>
                </a:solidFill>
              </a:defRPr>
            </a:pPr>
            <a:r>
              <a:t>ALI</a:t>
            </a:r>
          </a:p>
          <a:p>
            <a:pPr defTabSz="457200">
              <a:defRPr sz="2500">
                <a:solidFill>
                  <a:srgbClr val="FEFFFF"/>
                </a:solidFill>
              </a:defRPr>
            </a:pPr>
            <a:r>
              <a:t>AYSE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1E31-2902-C475-B1AD-F0D32D6B355C}"/>
              </a:ext>
            </a:extLst>
          </p:cNvPr>
          <p:cNvSpPr>
            <a:spLocks noGrp="1"/>
          </p:cNvSpPr>
          <p:nvPr>
            <p:ph type="title"/>
          </p:nvPr>
        </p:nvSpPr>
        <p:spPr/>
        <p:txBody>
          <a:bodyPr/>
          <a:lstStyle/>
          <a:p>
            <a:r>
              <a:rPr lang="en-US" dirty="0"/>
              <a:t>Stream Pipelines</a:t>
            </a:r>
          </a:p>
        </p:txBody>
      </p:sp>
      <p:sp>
        <p:nvSpPr>
          <p:cNvPr id="3" name="Text Placeholder 2">
            <a:extLst>
              <a:ext uri="{FF2B5EF4-FFF2-40B4-BE49-F238E27FC236}">
                <a16:creationId xmlns:a16="http://schemas.microsoft.com/office/drawing/2014/main" id="{8341028E-3E5E-FE57-C130-08AB31CB8AA9}"/>
              </a:ext>
            </a:extLst>
          </p:cNvPr>
          <p:cNvSpPr>
            <a:spLocks noGrp="1"/>
          </p:cNvSpPr>
          <p:nvPr>
            <p:ph type="body" idx="1"/>
          </p:nvPr>
        </p:nvSpPr>
        <p:spPr/>
        <p:txBody>
          <a:bodyPr>
            <a:normAutofit/>
          </a:bodyPr>
          <a:lstStyle/>
          <a:p>
            <a:r>
              <a:rPr lang="tr-TR" dirty="0" err="1"/>
              <a:t>Streams</a:t>
            </a:r>
            <a:r>
              <a:rPr lang="tr-TR" dirty="0"/>
              <a:t> </a:t>
            </a:r>
            <a:r>
              <a:rPr lang="tr-TR" dirty="0" err="1"/>
              <a:t>are</a:t>
            </a:r>
            <a:r>
              <a:rPr lang="tr-TR" dirty="0"/>
              <a:t> </a:t>
            </a:r>
            <a:r>
              <a:rPr lang="tr-TR" dirty="0" err="1"/>
              <a:t>lazy</a:t>
            </a:r>
            <a:r>
              <a:rPr lang="tr-TR" dirty="0"/>
              <a:t>, </a:t>
            </a:r>
            <a:r>
              <a:rPr lang="tr-TR" dirty="0" err="1"/>
              <a:t>which</a:t>
            </a:r>
            <a:r>
              <a:rPr lang="tr-TR" dirty="0"/>
              <a:t> </a:t>
            </a:r>
            <a:r>
              <a:rPr lang="tr-TR" dirty="0" err="1"/>
              <a:t>means</a:t>
            </a:r>
            <a:r>
              <a:rPr lang="tr-TR" dirty="0"/>
              <a:t> </a:t>
            </a:r>
            <a:r>
              <a:rPr lang="tr-TR" dirty="0" err="1"/>
              <a:t>that</a:t>
            </a:r>
            <a:r>
              <a:rPr lang="tr-TR" dirty="0"/>
              <a:t> </a:t>
            </a:r>
            <a:r>
              <a:rPr lang="tr-TR" dirty="0" err="1"/>
              <a:t>the</a:t>
            </a:r>
            <a:r>
              <a:rPr lang="tr-TR" dirty="0"/>
              <a:t> </a:t>
            </a:r>
            <a:r>
              <a:rPr lang="tr-TR" dirty="0" err="1"/>
              <a:t>computation</a:t>
            </a:r>
            <a:r>
              <a:rPr lang="tr-TR" dirty="0"/>
              <a:t> is </a:t>
            </a:r>
            <a:r>
              <a:rPr lang="tr-TR" dirty="0" err="1"/>
              <a:t>performed</a:t>
            </a:r>
            <a:r>
              <a:rPr lang="tr-TR" dirty="0"/>
              <a:t> </a:t>
            </a:r>
            <a:r>
              <a:rPr lang="tr-TR" dirty="0" err="1"/>
              <a:t>only</a:t>
            </a:r>
            <a:r>
              <a:rPr lang="tr-TR" dirty="0"/>
              <a:t> </a:t>
            </a:r>
            <a:r>
              <a:rPr lang="tr-TR" dirty="0" err="1"/>
              <a:t>when</a:t>
            </a:r>
            <a:r>
              <a:rPr lang="tr-TR" dirty="0"/>
              <a:t> </a:t>
            </a:r>
            <a:r>
              <a:rPr lang="tr-TR" dirty="0" err="1"/>
              <a:t>the</a:t>
            </a:r>
            <a:r>
              <a:rPr lang="tr-TR" dirty="0"/>
              <a:t> terminal </a:t>
            </a:r>
            <a:r>
              <a:rPr lang="tr-TR" dirty="0" err="1"/>
              <a:t>operation</a:t>
            </a:r>
            <a:r>
              <a:rPr lang="tr-TR" dirty="0"/>
              <a:t> is </a:t>
            </a:r>
            <a:r>
              <a:rPr lang="tr-TR" dirty="0" err="1"/>
              <a:t>initiated</a:t>
            </a:r>
            <a:r>
              <a:rPr lang="tr-TR" dirty="0"/>
              <a:t>. </a:t>
            </a:r>
            <a:r>
              <a:rPr lang="tr-TR" dirty="0" err="1"/>
              <a:t>This</a:t>
            </a:r>
            <a:r>
              <a:rPr lang="tr-TR" dirty="0"/>
              <a:t> </a:t>
            </a:r>
            <a:r>
              <a:rPr lang="tr-TR" dirty="0" err="1"/>
              <a:t>allows</a:t>
            </a:r>
            <a:r>
              <a:rPr lang="tr-TR" dirty="0"/>
              <a:t> </a:t>
            </a:r>
            <a:r>
              <a:rPr lang="tr-TR" dirty="0" err="1"/>
              <a:t>the</a:t>
            </a:r>
            <a:r>
              <a:rPr lang="tr-TR" dirty="0"/>
              <a:t> JVM </a:t>
            </a:r>
            <a:r>
              <a:rPr lang="tr-TR" dirty="0" err="1"/>
              <a:t>to</a:t>
            </a:r>
            <a:r>
              <a:rPr lang="tr-TR" dirty="0"/>
              <a:t> optimize </a:t>
            </a:r>
            <a:r>
              <a:rPr lang="tr-TR" dirty="0" err="1"/>
              <a:t>computation</a:t>
            </a:r>
            <a:r>
              <a:rPr lang="tr-TR" dirty="0"/>
              <a:t>.</a:t>
            </a:r>
          </a:p>
          <a:p>
            <a:r>
              <a:rPr lang="tr-TR" dirty="0" err="1"/>
              <a:t>Most</a:t>
            </a:r>
            <a:r>
              <a:rPr lang="tr-TR" dirty="0"/>
              <a:t> of </a:t>
            </a:r>
            <a:r>
              <a:rPr lang="tr-TR" dirty="0" err="1"/>
              <a:t>the</a:t>
            </a:r>
            <a:r>
              <a:rPr lang="tr-TR" dirty="0"/>
              <a:t> </a:t>
            </a:r>
            <a:r>
              <a:rPr lang="tr-TR" dirty="0" err="1"/>
              <a:t>arguments</a:t>
            </a:r>
            <a:r>
              <a:rPr lang="tr-TR" dirty="0"/>
              <a:t> </a:t>
            </a:r>
            <a:r>
              <a:rPr lang="tr-TR" dirty="0" err="1"/>
              <a:t>for</a:t>
            </a:r>
            <a:r>
              <a:rPr lang="tr-TR" dirty="0"/>
              <a:t> </a:t>
            </a:r>
            <a:r>
              <a:rPr lang="tr-TR" dirty="0" err="1"/>
              <a:t>stream</a:t>
            </a:r>
            <a:r>
              <a:rPr lang="tr-TR" dirty="0"/>
              <a:t> </a:t>
            </a:r>
            <a:r>
              <a:rPr lang="tr-TR" dirty="0" err="1"/>
              <a:t>methods</a:t>
            </a:r>
            <a:r>
              <a:rPr lang="tr-TR" dirty="0"/>
              <a:t> </a:t>
            </a:r>
            <a:r>
              <a:rPr lang="tr-TR" dirty="0" err="1"/>
              <a:t>are</a:t>
            </a:r>
            <a:r>
              <a:rPr lang="tr-TR" dirty="0"/>
              <a:t> </a:t>
            </a:r>
            <a:r>
              <a:rPr lang="tr-TR" dirty="0" err="1"/>
              <a:t>instances</a:t>
            </a:r>
            <a:r>
              <a:rPr lang="tr-TR" dirty="0"/>
              <a:t> of </a:t>
            </a:r>
            <a:r>
              <a:rPr lang="tr-TR" dirty="0" err="1"/>
              <a:t>functional</a:t>
            </a:r>
            <a:r>
              <a:rPr lang="tr-TR" dirty="0"/>
              <a:t> </a:t>
            </a:r>
            <a:r>
              <a:rPr lang="tr-TR" dirty="0" err="1"/>
              <a:t>interfaces</a:t>
            </a:r>
            <a:r>
              <a:rPr lang="tr-TR" dirty="0"/>
              <a:t>. </a:t>
            </a:r>
            <a:r>
              <a:rPr lang="tr-TR" dirty="0" err="1"/>
              <a:t>So</a:t>
            </a:r>
            <a:r>
              <a:rPr lang="tr-TR" dirty="0"/>
              <a:t> </a:t>
            </a:r>
            <a:r>
              <a:rPr lang="tr-TR" dirty="0" err="1"/>
              <a:t>the</a:t>
            </a:r>
            <a:r>
              <a:rPr lang="tr-TR" dirty="0"/>
              <a:t> </a:t>
            </a:r>
            <a:r>
              <a:rPr lang="tr-TR" dirty="0" err="1"/>
              <a:t>arguments</a:t>
            </a:r>
            <a:r>
              <a:rPr lang="tr-TR" dirty="0"/>
              <a:t> can be </a:t>
            </a:r>
            <a:r>
              <a:rPr lang="tr-TR" dirty="0" err="1"/>
              <a:t>created</a:t>
            </a:r>
            <a:r>
              <a:rPr lang="tr-TR" dirty="0"/>
              <a:t> </a:t>
            </a:r>
            <a:r>
              <a:rPr lang="tr-TR" dirty="0" err="1"/>
              <a:t>using</a:t>
            </a:r>
            <a:r>
              <a:rPr lang="tr-TR" dirty="0"/>
              <a:t> </a:t>
            </a:r>
            <a:r>
              <a:rPr lang="tr-TR" dirty="0" err="1"/>
              <a:t>lambda</a:t>
            </a:r>
            <a:r>
              <a:rPr lang="tr-TR" dirty="0"/>
              <a:t> </a:t>
            </a:r>
            <a:r>
              <a:rPr lang="tr-TR" dirty="0" err="1"/>
              <a:t>expressions</a:t>
            </a:r>
            <a:r>
              <a:rPr lang="tr-TR" dirty="0"/>
              <a:t> </a:t>
            </a:r>
            <a:r>
              <a:rPr lang="tr-TR" dirty="0" err="1"/>
              <a:t>or</a:t>
            </a:r>
            <a:r>
              <a:rPr lang="tr-TR" dirty="0"/>
              <a:t> </a:t>
            </a:r>
            <a:r>
              <a:rPr lang="tr-TR" dirty="0" err="1"/>
              <a:t>method</a:t>
            </a:r>
            <a:r>
              <a:rPr lang="tr-TR" dirty="0"/>
              <a:t> </a:t>
            </a:r>
            <a:r>
              <a:rPr lang="tr-TR" dirty="0" err="1"/>
              <a:t>references</a:t>
            </a:r>
            <a:r>
              <a:rPr lang="tr-TR" dirty="0"/>
              <a:t>.</a:t>
            </a:r>
          </a:p>
        </p:txBody>
      </p:sp>
    </p:spTree>
    <p:extLst>
      <p:ext uri="{BB962C8B-B14F-4D97-AF65-F5344CB8AC3E}">
        <p14:creationId xmlns:p14="http://schemas.microsoft.com/office/powerpoint/2010/main" val="82105915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Koleksiyonlarda Stream"/>
          <p:cNvSpPr txBox="1">
            <a:spLocks noGrp="1"/>
          </p:cNvSpPr>
          <p:nvPr>
            <p:ph type="title"/>
          </p:nvPr>
        </p:nvSpPr>
        <p:spPr>
          <a:xfrm>
            <a:off x="765750" y="263524"/>
            <a:ext cx="22852500" cy="2022445"/>
          </a:xfrm>
          <a:prstGeom prst="rect">
            <a:avLst/>
          </a:prstGeom>
        </p:spPr>
        <p:txBody>
          <a:bodyPr/>
          <a:lstStyle/>
          <a:p>
            <a:r>
              <a:rPr lang="tr-TR" dirty="0"/>
              <a:t>Collection </a:t>
            </a:r>
            <a:r>
              <a:rPr lang="tr-TR" dirty="0" err="1"/>
              <a:t>Stream</a:t>
            </a:r>
            <a:endParaRPr dirty="0"/>
          </a:p>
        </p:txBody>
      </p:sp>
      <p:sp>
        <p:nvSpPr>
          <p:cNvPr id="244" name="import java.io.*;…"/>
          <p:cNvSpPr txBox="1">
            <a:spLocks noGrp="1"/>
          </p:cNvSpPr>
          <p:nvPr>
            <p:ph type="body" idx="1"/>
          </p:nvPr>
        </p:nvSpPr>
        <p:spPr>
          <a:xfrm>
            <a:off x="838230" y="2606681"/>
            <a:ext cx="22707542" cy="9823486"/>
          </a:xfrm>
          <a:prstGeom prst="rect">
            <a:avLst/>
          </a:prstGeom>
        </p:spPr>
        <p:txBody>
          <a:bodyPr>
            <a:normAutofit/>
          </a:bodyPr>
          <a:lstStyle/>
          <a:p>
            <a:pPr marL="0" indent="0" defTabSz="457200">
              <a:lnSpc>
                <a:spcPct val="100000"/>
              </a:lnSpc>
              <a:spcBef>
                <a:spcPts val="0"/>
              </a:spcBef>
              <a:buSzTx/>
              <a:buNone/>
              <a:defRPr sz="2100" b="1">
                <a:solidFill>
                  <a:srgbClr val="931A68"/>
                </a:solidFill>
                <a:latin typeface="Courier New"/>
                <a:ea typeface="Courier New"/>
                <a:cs typeface="Courier New"/>
                <a:sym typeface="Courier New"/>
              </a:defRPr>
            </a:pPr>
            <a:r>
              <a:rPr sz="2800" dirty="0"/>
              <a:t>import</a:t>
            </a:r>
            <a:r>
              <a:rPr sz="2800" b="0" dirty="0">
                <a:solidFill>
                  <a:srgbClr val="000000"/>
                </a:solidFill>
              </a:rPr>
              <a:t> </a:t>
            </a:r>
            <a:r>
              <a:rPr sz="2800" b="0" dirty="0" err="1">
                <a:solidFill>
                  <a:srgbClr val="000000"/>
                </a:solidFill>
              </a:rPr>
              <a:t>java.util</a:t>
            </a:r>
            <a:r>
              <a:rPr sz="2800" b="0" dirty="0">
                <a:solidFill>
                  <a:srgbClr val="000000"/>
                </a:solidFill>
              </a:rPr>
              <a:t>.*;</a:t>
            </a:r>
          </a:p>
          <a:p>
            <a:pPr marL="0" indent="0" defTabSz="457200">
              <a:lnSpc>
                <a:spcPct val="100000"/>
              </a:lnSpc>
              <a:spcBef>
                <a:spcPts val="0"/>
              </a:spcBef>
              <a:buSzTx/>
              <a:buNone/>
              <a:defRPr sz="2100" b="1">
                <a:solidFill>
                  <a:srgbClr val="931A68"/>
                </a:solidFill>
                <a:latin typeface="Courier New"/>
                <a:ea typeface="Courier New"/>
                <a:cs typeface="Courier New"/>
                <a:sym typeface="Courier New"/>
              </a:defRPr>
            </a:pPr>
            <a:r>
              <a:rPr sz="2800" dirty="0"/>
              <a:t>public</a:t>
            </a:r>
            <a:r>
              <a:rPr sz="2800" b="0" dirty="0">
                <a:solidFill>
                  <a:srgbClr val="000000"/>
                </a:solidFill>
              </a:rPr>
              <a:t> </a:t>
            </a:r>
            <a:r>
              <a:rPr sz="2800" dirty="0"/>
              <a:t>class</a:t>
            </a:r>
            <a:r>
              <a:rPr sz="2800" b="0" dirty="0">
                <a:solidFill>
                  <a:srgbClr val="000000"/>
                </a:solidFill>
              </a:rPr>
              <a:t> </a:t>
            </a:r>
            <a:r>
              <a:rPr lang="tr-TR" sz="2800" b="0" dirty="0" err="1">
                <a:solidFill>
                  <a:srgbClr val="000000"/>
                </a:solidFill>
              </a:rPr>
              <a:t>TopluStream</a:t>
            </a:r>
            <a:r>
              <a:rPr sz="2800" b="0" dirty="0">
                <a:solidFill>
                  <a:srgbClr val="000000"/>
                </a:solidFill>
              </a:rPr>
              <a:t> {</a:t>
            </a:r>
          </a:p>
          <a:p>
            <a:pPr marL="0" indent="0" defTabSz="457200">
              <a:lnSpc>
                <a:spcPct val="100000"/>
              </a:lnSpc>
              <a:spcBef>
                <a:spcPts val="0"/>
              </a:spcBef>
              <a:buSzTx/>
              <a:buNone/>
              <a:defRPr sz="2100">
                <a:latin typeface="Courier New"/>
                <a:ea typeface="Courier New"/>
                <a:cs typeface="Courier New"/>
                <a:sym typeface="Courier New"/>
              </a:defRPr>
            </a:pPr>
            <a:endParaRPr sz="2800" b="0" dirty="0">
              <a:solidFill>
                <a:srgbClr val="000000"/>
              </a:solidFill>
            </a:endParaRPr>
          </a:p>
          <a:p>
            <a:pPr marL="0" indent="0" defTabSz="457200">
              <a:lnSpc>
                <a:spcPct val="100000"/>
              </a:lnSpc>
              <a:spcBef>
                <a:spcPts val="0"/>
              </a:spcBef>
              <a:buSzTx/>
              <a:buNone/>
              <a:defRPr sz="2100">
                <a:latin typeface="Courier New"/>
                <a:ea typeface="Courier New"/>
                <a:cs typeface="Courier New"/>
                <a:sym typeface="Courier New"/>
              </a:defRPr>
            </a:pPr>
            <a:r>
              <a:rPr sz="2800" dirty="0"/>
              <a:t>	</a:t>
            </a:r>
            <a:r>
              <a:rPr sz="2800" b="1" dirty="0">
                <a:solidFill>
                  <a:srgbClr val="931A68"/>
                </a:solidFill>
              </a:rPr>
              <a:t>public</a:t>
            </a:r>
            <a:r>
              <a:rPr sz="2800" dirty="0"/>
              <a:t> </a:t>
            </a:r>
            <a:r>
              <a:rPr sz="2800" b="1" dirty="0">
                <a:solidFill>
                  <a:srgbClr val="931A68"/>
                </a:solidFill>
              </a:rPr>
              <a:t>static</a:t>
            </a:r>
            <a:r>
              <a:rPr sz="2800" dirty="0"/>
              <a:t> </a:t>
            </a:r>
            <a:r>
              <a:rPr sz="2800" b="1" dirty="0">
                <a:solidFill>
                  <a:srgbClr val="931A68"/>
                </a:solidFill>
              </a:rPr>
              <a:t>void</a:t>
            </a:r>
            <a:r>
              <a:rPr sz="2800" dirty="0"/>
              <a:t> main(String[] </a:t>
            </a:r>
            <a:r>
              <a:rPr sz="2800" dirty="0" err="1">
                <a:solidFill>
                  <a:srgbClr val="7E504F"/>
                </a:solidFill>
              </a:rPr>
              <a:t>args</a:t>
            </a:r>
            <a:r>
              <a:rPr sz="2800" dirty="0"/>
              <a:t>)</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p>
          <a:p>
            <a:pPr marL="0" indent="0" defTabSz="457200">
              <a:lnSpc>
                <a:spcPct val="100000"/>
              </a:lnSpc>
              <a:spcBef>
                <a:spcPts val="0"/>
              </a:spcBef>
              <a:buSzTx/>
              <a:buNone/>
              <a:defRPr sz="2100">
                <a:latin typeface="Courier New"/>
                <a:ea typeface="Courier New"/>
                <a:cs typeface="Courier New"/>
                <a:sym typeface="Courier New"/>
              </a:defRPr>
            </a:pPr>
            <a:endParaRPr sz="2800" dirty="0"/>
          </a:p>
          <a:p>
            <a:pPr marL="0" indent="0" defTabSz="457200">
              <a:lnSpc>
                <a:spcPct val="100000"/>
              </a:lnSpc>
              <a:spcBef>
                <a:spcPts val="0"/>
              </a:spcBef>
              <a:buSzTx/>
              <a:buNone/>
              <a:defRPr sz="2100">
                <a:latin typeface="Courier New"/>
                <a:ea typeface="Courier New"/>
                <a:cs typeface="Courier New"/>
                <a:sym typeface="Courier New"/>
              </a:defRPr>
            </a:pPr>
            <a:r>
              <a:rPr sz="2800" dirty="0"/>
              <a:t>		List &lt;String&gt; </a:t>
            </a:r>
            <a:r>
              <a:rPr sz="2800" dirty="0">
                <a:solidFill>
                  <a:srgbClr val="7E504F"/>
                </a:solidFill>
              </a:rPr>
              <a:t>a</a:t>
            </a:r>
            <a:r>
              <a:rPr sz="2800" dirty="0"/>
              <a:t> = </a:t>
            </a:r>
            <a:r>
              <a:rPr sz="2800" b="1" dirty="0">
                <a:solidFill>
                  <a:srgbClr val="931A68"/>
                </a:solidFill>
              </a:rPr>
              <a:t>new</a:t>
            </a:r>
            <a:r>
              <a:rPr sz="2800" dirty="0"/>
              <a:t> </a:t>
            </a:r>
            <a:r>
              <a:rPr sz="2800" dirty="0" err="1"/>
              <a:t>ArrayList</a:t>
            </a:r>
            <a:r>
              <a:rPr sz="2800" dirty="0"/>
              <a:t>&lt;String&gt;();</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r>
              <a:rPr sz="2800" dirty="0" err="1">
                <a:solidFill>
                  <a:srgbClr val="7E504F"/>
                </a:solidFill>
              </a:rPr>
              <a:t>a</a:t>
            </a:r>
            <a:r>
              <a:rPr sz="2800" dirty="0" err="1"/>
              <a:t>.add</a:t>
            </a:r>
            <a:r>
              <a:rPr sz="2800" dirty="0"/>
              <a:t>(</a:t>
            </a:r>
            <a:r>
              <a:rPr sz="2800" dirty="0">
                <a:solidFill>
                  <a:srgbClr val="3933FF"/>
                </a:solidFill>
              </a:rPr>
              <a:t>"Ali"</a:t>
            </a:r>
            <a:r>
              <a:rPr sz="2800" dirty="0"/>
              <a:t>);</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r>
              <a:rPr sz="2800" dirty="0" err="1">
                <a:solidFill>
                  <a:srgbClr val="7E504F"/>
                </a:solidFill>
              </a:rPr>
              <a:t>a</a:t>
            </a:r>
            <a:r>
              <a:rPr sz="2800" dirty="0" err="1"/>
              <a:t>.add</a:t>
            </a:r>
            <a:r>
              <a:rPr sz="2800" dirty="0"/>
              <a:t>(</a:t>
            </a:r>
            <a:r>
              <a:rPr sz="2800" dirty="0">
                <a:solidFill>
                  <a:srgbClr val="3933FF"/>
                </a:solidFill>
              </a:rPr>
              <a:t>"</a:t>
            </a:r>
            <a:r>
              <a:rPr sz="2800" dirty="0" err="1">
                <a:solidFill>
                  <a:srgbClr val="3933FF"/>
                </a:solidFill>
              </a:rPr>
              <a:t>Ayse</a:t>
            </a:r>
            <a:r>
              <a:rPr sz="2800" dirty="0">
                <a:solidFill>
                  <a:srgbClr val="3933FF"/>
                </a:solidFill>
              </a:rPr>
              <a:t>"</a:t>
            </a:r>
            <a:r>
              <a:rPr sz="2800" dirty="0"/>
              <a:t>);</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r>
              <a:rPr sz="2800" dirty="0" err="1">
                <a:solidFill>
                  <a:srgbClr val="7E504F"/>
                </a:solidFill>
              </a:rPr>
              <a:t>a</a:t>
            </a:r>
            <a:r>
              <a:rPr sz="2800" dirty="0" err="1"/>
              <a:t>.add</a:t>
            </a:r>
            <a:r>
              <a:rPr sz="2800" dirty="0"/>
              <a:t>(</a:t>
            </a:r>
            <a:r>
              <a:rPr sz="2800" dirty="0">
                <a:solidFill>
                  <a:srgbClr val="3933FF"/>
                </a:solidFill>
              </a:rPr>
              <a:t>"Zeynep"</a:t>
            </a:r>
            <a:r>
              <a:rPr sz="2800" dirty="0"/>
              <a:t>);</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r>
              <a:rPr sz="2800" dirty="0" err="1">
                <a:solidFill>
                  <a:srgbClr val="7E504F"/>
                </a:solidFill>
              </a:rPr>
              <a:t>a</a:t>
            </a:r>
            <a:r>
              <a:rPr sz="2800" dirty="0" err="1"/>
              <a:t>.add</a:t>
            </a:r>
            <a:r>
              <a:rPr sz="2800" dirty="0"/>
              <a:t>(</a:t>
            </a:r>
            <a:r>
              <a:rPr sz="2800" dirty="0">
                <a:solidFill>
                  <a:srgbClr val="3933FF"/>
                </a:solidFill>
              </a:rPr>
              <a:t>"Mehmet"</a:t>
            </a:r>
            <a:r>
              <a:rPr sz="2800" dirty="0"/>
              <a:t>);</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r>
              <a:rPr sz="2800" dirty="0" err="1">
                <a:solidFill>
                  <a:srgbClr val="7E504F"/>
                </a:solidFill>
              </a:rPr>
              <a:t>a</a:t>
            </a:r>
            <a:r>
              <a:rPr sz="2800" dirty="0" err="1"/>
              <a:t>.stream</a:t>
            </a:r>
            <a:r>
              <a:rPr sz="2800" dirty="0"/>
              <a:t>().filter((</a:t>
            </a:r>
            <a:r>
              <a:rPr sz="2800" dirty="0">
                <a:solidFill>
                  <a:srgbClr val="7E504F"/>
                </a:solidFill>
              </a:rPr>
              <a:t>s</a:t>
            </a:r>
            <a:r>
              <a:rPr sz="2800" dirty="0"/>
              <a:t>) -&gt; </a:t>
            </a:r>
            <a:r>
              <a:rPr sz="2800" dirty="0" err="1">
                <a:solidFill>
                  <a:srgbClr val="7E504F"/>
                </a:solidFill>
              </a:rPr>
              <a:t>s</a:t>
            </a:r>
            <a:r>
              <a:rPr sz="2800" dirty="0" err="1"/>
              <a:t>.startsWith</a:t>
            </a:r>
            <a:r>
              <a:rPr sz="2800" dirty="0"/>
              <a:t>(</a:t>
            </a:r>
            <a:r>
              <a:rPr sz="2800" dirty="0">
                <a:solidFill>
                  <a:srgbClr val="3933FF"/>
                </a:solidFill>
              </a:rPr>
              <a:t>"A"</a:t>
            </a:r>
            <a:r>
              <a:rPr sz="2800" dirty="0"/>
              <a:t>))</a:t>
            </a:r>
          </a:p>
          <a:p>
            <a:pPr marL="0" indent="4400550" defTabSz="457200">
              <a:lnSpc>
                <a:spcPct val="100000"/>
              </a:lnSpc>
              <a:spcBef>
                <a:spcPts val="0"/>
              </a:spcBef>
              <a:buSzTx/>
              <a:buNone/>
              <a:defRPr sz="2100">
                <a:latin typeface="Courier New"/>
                <a:ea typeface="Courier New"/>
                <a:cs typeface="Courier New"/>
                <a:sym typeface="Courier New"/>
              </a:defRPr>
            </a:pPr>
            <a:r>
              <a:rPr sz="2800" dirty="0"/>
              <a:t>					.map(String::</a:t>
            </a:r>
            <a:r>
              <a:rPr sz="2800" dirty="0" err="1"/>
              <a:t>toUpperCase</a:t>
            </a:r>
            <a:r>
              <a:rPr sz="2800" dirty="0"/>
              <a:t>)</a:t>
            </a:r>
          </a:p>
          <a:p>
            <a:pPr marL="0" indent="4400550" defTabSz="457200">
              <a:lnSpc>
                <a:spcPct val="100000"/>
              </a:lnSpc>
              <a:spcBef>
                <a:spcPts val="0"/>
              </a:spcBef>
              <a:buSzTx/>
              <a:buNone/>
              <a:defRPr sz="2100">
                <a:latin typeface="Courier New"/>
                <a:ea typeface="Courier New"/>
                <a:cs typeface="Courier New"/>
                <a:sym typeface="Courier New"/>
              </a:defRPr>
            </a:pPr>
            <a:r>
              <a:rPr sz="2800" dirty="0"/>
              <a:t>        	.</a:t>
            </a:r>
            <a:r>
              <a:rPr sz="2800" dirty="0" err="1"/>
              <a:t>forEach</a:t>
            </a:r>
            <a:r>
              <a:rPr sz="2800" dirty="0"/>
              <a:t>(</a:t>
            </a:r>
            <a:r>
              <a:rPr sz="2800" dirty="0" err="1"/>
              <a:t>System.</a:t>
            </a:r>
            <a:r>
              <a:rPr sz="2800" b="1" i="1" dirty="0" err="1">
                <a:solidFill>
                  <a:srgbClr val="0326CC"/>
                </a:solidFill>
              </a:rPr>
              <a:t>out</a:t>
            </a:r>
            <a:r>
              <a:rPr sz="2800" dirty="0"/>
              <a:t>::</a:t>
            </a:r>
            <a:r>
              <a:rPr sz="2800" dirty="0" err="1"/>
              <a:t>println</a:t>
            </a:r>
            <a:r>
              <a:rPr sz="2800" dirty="0"/>
              <a:t>);</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r>
              <a:rPr sz="2800" dirty="0" err="1"/>
              <a:t>System.</a:t>
            </a:r>
            <a:r>
              <a:rPr sz="2800" b="1" i="1" dirty="0" err="1">
                <a:solidFill>
                  <a:srgbClr val="0326CC"/>
                </a:solidFill>
              </a:rPr>
              <a:t>out</a:t>
            </a:r>
            <a:r>
              <a:rPr sz="2800" dirty="0" err="1"/>
              <a:t>.println</a:t>
            </a:r>
            <a:r>
              <a:rPr sz="2800" dirty="0"/>
              <a:t>(</a:t>
            </a:r>
            <a:r>
              <a:rPr sz="2800" dirty="0">
                <a:solidFill>
                  <a:srgbClr val="3933FF"/>
                </a:solidFill>
              </a:rPr>
              <a:t>"\n\n"</a:t>
            </a:r>
            <a:r>
              <a:rPr sz="2800" dirty="0"/>
              <a:t>);</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r>
              <a:rPr sz="2800" dirty="0" err="1">
                <a:solidFill>
                  <a:srgbClr val="7E504F"/>
                </a:solidFill>
              </a:rPr>
              <a:t>a</a:t>
            </a:r>
            <a:r>
              <a:rPr sz="2800" dirty="0" err="1"/>
              <a:t>.stream</a:t>
            </a:r>
            <a:r>
              <a:rPr sz="2800" dirty="0"/>
              <a:t>().sorted()</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r>
              <a:rPr lang="tr-TR" sz="2800" dirty="0"/>
              <a:t>	   </a:t>
            </a:r>
            <a:r>
              <a:rPr sz="2800" dirty="0"/>
              <a:t>	.map(String::</a:t>
            </a:r>
            <a:r>
              <a:rPr sz="2800" dirty="0" err="1"/>
              <a:t>toUpperCase</a:t>
            </a:r>
            <a:r>
              <a:rPr sz="2800" dirty="0"/>
              <a:t>)</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r>
              <a:rPr lang="tr-TR" sz="2800" dirty="0"/>
              <a:t>	   </a:t>
            </a:r>
            <a:r>
              <a:rPr sz="2800" dirty="0"/>
              <a:t>	.</a:t>
            </a:r>
            <a:r>
              <a:rPr sz="2800" dirty="0" err="1"/>
              <a:t>forEach</a:t>
            </a:r>
            <a:r>
              <a:rPr sz="2800" dirty="0"/>
              <a:t>(</a:t>
            </a:r>
            <a:r>
              <a:rPr sz="2800" dirty="0" err="1"/>
              <a:t>System.</a:t>
            </a:r>
            <a:r>
              <a:rPr sz="2800" b="1" i="1" dirty="0" err="1">
                <a:solidFill>
                  <a:srgbClr val="0326CC"/>
                </a:solidFill>
              </a:rPr>
              <a:t>out</a:t>
            </a:r>
            <a:r>
              <a:rPr sz="2800" dirty="0"/>
              <a:t>::</a:t>
            </a:r>
            <a:r>
              <a:rPr sz="2800" dirty="0" err="1"/>
              <a:t>println</a:t>
            </a:r>
            <a:r>
              <a:rPr sz="2800" dirty="0"/>
              <a:t>);</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p>
          <a:p>
            <a:pPr marL="0" indent="0" defTabSz="457200">
              <a:lnSpc>
                <a:spcPct val="100000"/>
              </a:lnSpc>
              <a:spcBef>
                <a:spcPts val="0"/>
              </a:spcBef>
              <a:buSzTx/>
              <a:buNone/>
              <a:defRPr sz="2100">
                <a:latin typeface="Courier New"/>
                <a:ea typeface="Courier New"/>
                <a:cs typeface="Courier New"/>
                <a:sym typeface="Courier New"/>
              </a:defRPr>
            </a:pPr>
            <a:r>
              <a:rPr sz="2800" dirty="0"/>
              <a:t>	}</a:t>
            </a:r>
          </a:p>
          <a:p>
            <a:pPr marL="0" indent="0" defTabSz="457200">
              <a:lnSpc>
                <a:spcPct val="100000"/>
              </a:lnSpc>
              <a:spcBef>
                <a:spcPts val="0"/>
              </a:spcBef>
              <a:buSzTx/>
              <a:buNone/>
              <a:defRPr sz="2100">
                <a:latin typeface="Courier New"/>
                <a:ea typeface="Courier New"/>
                <a:cs typeface="Courier New"/>
                <a:sym typeface="Courier New"/>
              </a:defRPr>
            </a:pPr>
            <a:r>
              <a:rPr sz="2800" dirty="0"/>
              <a:t>}</a:t>
            </a:r>
          </a:p>
        </p:txBody>
      </p:sp>
      <p:sp>
        <p:nvSpPr>
          <p:cNvPr id="245" name="ALI…"/>
          <p:cNvSpPr txBox="1"/>
          <p:nvPr/>
        </p:nvSpPr>
        <p:spPr>
          <a:xfrm>
            <a:off x="9722657" y="9304508"/>
            <a:ext cx="4938685" cy="3076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57200">
              <a:defRPr sz="2300">
                <a:solidFill>
                  <a:srgbClr val="FEFFFF"/>
                </a:solidFill>
              </a:defRPr>
            </a:pPr>
            <a:r>
              <a:t>ALI</a:t>
            </a:r>
          </a:p>
          <a:p>
            <a:pPr defTabSz="457200">
              <a:defRPr sz="2300">
                <a:solidFill>
                  <a:srgbClr val="FEFFFF"/>
                </a:solidFill>
              </a:defRPr>
            </a:pPr>
            <a:r>
              <a:t>AYSE</a:t>
            </a:r>
          </a:p>
          <a:p>
            <a:pPr defTabSz="457200">
              <a:defRPr sz="2300"/>
            </a:pPr>
            <a:endParaRPr/>
          </a:p>
          <a:p>
            <a:pPr defTabSz="457200">
              <a:defRPr sz="2300"/>
            </a:pPr>
            <a:endParaRPr/>
          </a:p>
          <a:p>
            <a:pPr defTabSz="457200">
              <a:defRPr sz="2300"/>
            </a:pPr>
            <a:endParaRPr/>
          </a:p>
          <a:p>
            <a:pPr defTabSz="457200">
              <a:defRPr sz="2300">
                <a:solidFill>
                  <a:srgbClr val="FEFFFF"/>
                </a:solidFill>
              </a:defRPr>
            </a:pPr>
            <a:r>
              <a:t>ALI</a:t>
            </a:r>
          </a:p>
          <a:p>
            <a:pPr defTabSz="457200">
              <a:defRPr sz="2300">
                <a:solidFill>
                  <a:srgbClr val="FEFFFF"/>
                </a:solidFill>
              </a:defRPr>
            </a:pPr>
            <a:r>
              <a:t>AYSE</a:t>
            </a:r>
          </a:p>
          <a:p>
            <a:pPr defTabSz="457200">
              <a:defRPr sz="2300">
                <a:solidFill>
                  <a:srgbClr val="FEFFFF"/>
                </a:solidFill>
              </a:defRPr>
            </a:pPr>
            <a:r>
              <a:t>MEHMET</a:t>
            </a:r>
          </a:p>
          <a:p>
            <a:pPr defTabSz="457200">
              <a:defRPr sz="2300">
                <a:solidFill>
                  <a:srgbClr val="FEFFFF"/>
                </a:solidFill>
              </a:defRPr>
            </a:pPr>
            <a:r>
              <a:t>ZEYNEP</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1E31-2902-C475-B1AD-F0D32D6B355C}"/>
              </a:ext>
            </a:extLst>
          </p:cNvPr>
          <p:cNvSpPr>
            <a:spLocks noGrp="1"/>
          </p:cNvSpPr>
          <p:nvPr>
            <p:ph type="title"/>
          </p:nvPr>
        </p:nvSpPr>
        <p:spPr/>
        <p:txBody>
          <a:bodyPr/>
          <a:lstStyle/>
          <a:p>
            <a:r>
              <a:rPr lang="en-US" dirty="0"/>
              <a:t>Stream Reduction Using the reduce Method</a:t>
            </a:r>
          </a:p>
        </p:txBody>
      </p:sp>
      <p:sp>
        <p:nvSpPr>
          <p:cNvPr id="3" name="Text Placeholder 2">
            <a:extLst>
              <a:ext uri="{FF2B5EF4-FFF2-40B4-BE49-F238E27FC236}">
                <a16:creationId xmlns:a16="http://schemas.microsoft.com/office/drawing/2014/main" id="{8341028E-3E5E-FE57-C130-08AB31CB8AA9}"/>
              </a:ext>
            </a:extLst>
          </p:cNvPr>
          <p:cNvSpPr>
            <a:spLocks noGrp="1"/>
          </p:cNvSpPr>
          <p:nvPr>
            <p:ph type="body" idx="1"/>
          </p:nvPr>
        </p:nvSpPr>
        <p:spPr/>
        <p:txBody>
          <a:bodyPr>
            <a:normAutofit/>
          </a:bodyPr>
          <a:lstStyle/>
          <a:p>
            <a:r>
              <a:rPr lang="en-AU" sz="4400" dirty="0"/>
              <a:t>You can use the reduce method to reduce the elements in a stream into a single value. Often you need to process all the elements in a collection to produce a summary value such as the sum, the maximum, or the minimum. </a:t>
            </a:r>
          </a:p>
          <a:p>
            <a:r>
              <a:rPr lang="en-AU" sz="4400" dirty="0"/>
              <a:t>A reduction takes the elements from a stream to produce a single value by repeated application of a binary operation such as addition, multiplication, or finding the maximum between two elements. Using reduction, you can write the code for finding the sum of all elements in a set as follows:</a:t>
            </a:r>
          </a:p>
          <a:p>
            <a:endParaRPr lang="tr-TR" dirty="0"/>
          </a:p>
          <a:p>
            <a:pPr marL="25400" indent="919163">
              <a:buNone/>
            </a:pPr>
            <a:r>
              <a:rPr lang="en-US" sz="4400" b="1" dirty="0">
                <a:solidFill>
                  <a:srgbClr val="000CD6"/>
                </a:solidFill>
                <a:effectLst/>
                <a:latin typeface="ArialMonoMTPro"/>
              </a:rPr>
              <a:t>int </a:t>
            </a:r>
            <a:r>
              <a:rPr lang="en-US" sz="4400" dirty="0">
                <a:effectLst/>
                <a:latin typeface="ArialMonoMTPro"/>
              </a:rPr>
              <a:t>sum = </a:t>
            </a:r>
            <a:r>
              <a:rPr lang="en-US" sz="4400" dirty="0" err="1">
                <a:effectLst/>
                <a:latin typeface="ArialMonoMTPro"/>
              </a:rPr>
              <a:t>s.</a:t>
            </a:r>
            <a:r>
              <a:rPr lang="en-US" sz="4400" dirty="0" err="1">
                <a:latin typeface="ArialMonoMTPro"/>
              </a:rPr>
              <a:t>s</a:t>
            </a:r>
            <a:r>
              <a:rPr lang="en-US" sz="4400" dirty="0" err="1">
                <a:effectLst/>
                <a:latin typeface="ArialMonoMTPro"/>
              </a:rPr>
              <a:t>tream</a:t>
            </a:r>
            <a:r>
              <a:rPr lang="en-US" sz="4400" dirty="0">
                <a:effectLst/>
                <a:latin typeface="ArialMonoMTPro"/>
              </a:rPr>
              <a:t>().reduce(</a:t>
            </a:r>
            <a:r>
              <a:rPr lang="en-US" sz="4400" b="1" dirty="0">
                <a:solidFill>
                  <a:srgbClr val="00997F"/>
                </a:solidFill>
                <a:effectLst/>
                <a:latin typeface="ArialMonoMTPro"/>
              </a:rPr>
              <a:t>0</a:t>
            </a:r>
            <a:r>
              <a:rPr lang="en-US" sz="4400" dirty="0">
                <a:effectLst/>
                <a:latin typeface="ArialMonoMTPro"/>
              </a:rPr>
              <a:t>, (e1, e2) −&gt; e1 + e2); </a:t>
            </a:r>
          </a:p>
          <a:p>
            <a:pPr marL="25400" indent="919163">
              <a:buNone/>
            </a:pPr>
            <a:endParaRPr lang="en-US" dirty="0"/>
          </a:p>
          <a:p>
            <a:r>
              <a:rPr lang="en-AU" sz="4800" dirty="0"/>
              <a:t>Here, the reduce method takes two arguments. The first is an identity, that is, the starting value. The second argument is an object of the functional interface </a:t>
            </a:r>
            <a:r>
              <a:rPr lang="en-AU" sz="4800" dirty="0" err="1"/>
              <a:t>IntBinaryOperator</a:t>
            </a:r>
            <a:r>
              <a:rPr lang="en-AU" sz="4800" dirty="0"/>
              <a:t>.</a:t>
            </a:r>
          </a:p>
        </p:txBody>
      </p:sp>
      <p:sp>
        <p:nvSpPr>
          <p:cNvPr id="5" name="TextBox 4">
            <a:extLst>
              <a:ext uri="{FF2B5EF4-FFF2-40B4-BE49-F238E27FC236}">
                <a16:creationId xmlns:a16="http://schemas.microsoft.com/office/drawing/2014/main" id="{F468B5F6-52E1-98D6-AB20-A91853B6D1D8}"/>
              </a:ext>
            </a:extLst>
          </p:cNvPr>
          <p:cNvSpPr txBox="1"/>
          <p:nvPr/>
        </p:nvSpPr>
        <p:spPr>
          <a:xfrm>
            <a:off x="16047689" y="7837736"/>
            <a:ext cx="7498080" cy="2246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effectLst/>
                <a:latin typeface="ArialMonoMTPro"/>
              </a:rPr>
              <a:t>reduce(</a:t>
            </a:r>
            <a:r>
              <a:rPr lang="en-US" sz="2800" b="1" dirty="0">
                <a:solidFill>
                  <a:srgbClr val="00997F"/>
                </a:solidFill>
                <a:effectLst/>
                <a:latin typeface="ArialMonoMTPro"/>
              </a:rPr>
              <a:t>0</a:t>
            </a:r>
            <a:r>
              <a:rPr lang="en-US" sz="2800" dirty="0">
                <a:effectLst/>
                <a:latin typeface="ArialMonoMTPro"/>
              </a:rPr>
              <a:t>,</a:t>
            </a:r>
            <a:br>
              <a:rPr lang="en-US" sz="2800" dirty="0">
                <a:effectLst/>
                <a:latin typeface="ArialMonoMTPro"/>
              </a:rPr>
            </a:br>
            <a:r>
              <a:rPr lang="en-US" sz="2800" b="1" dirty="0">
                <a:solidFill>
                  <a:srgbClr val="000CD6"/>
                </a:solidFill>
                <a:effectLst/>
                <a:latin typeface="ArialMonoMTPro"/>
              </a:rPr>
              <a:t>new </a:t>
            </a:r>
            <a:r>
              <a:rPr lang="en-US" sz="2800" dirty="0" err="1">
                <a:effectLst/>
                <a:latin typeface="ArialMonoMTPro"/>
              </a:rPr>
              <a:t>java.util.function.IntBinaryOperator</a:t>
            </a:r>
            <a:r>
              <a:rPr lang="en-US" sz="2800" dirty="0">
                <a:effectLst/>
                <a:latin typeface="ArialMonoMTPro"/>
              </a:rPr>
              <a:t>() { </a:t>
            </a:r>
            <a:endParaRPr lang="en-US" dirty="0"/>
          </a:p>
          <a:p>
            <a:r>
              <a:rPr lang="en-US" sz="2800" b="1" dirty="0">
                <a:solidFill>
                  <a:srgbClr val="000CD6"/>
                </a:solidFill>
                <a:effectLst/>
                <a:latin typeface="ArialMonoMTPro"/>
              </a:rPr>
              <a:t>public int </a:t>
            </a:r>
            <a:r>
              <a:rPr lang="en-US" sz="2800" dirty="0" err="1">
                <a:effectLst/>
                <a:latin typeface="ArialMonoMTPro"/>
              </a:rPr>
              <a:t>applyAsInt</a:t>
            </a:r>
            <a:r>
              <a:rPr lang="en-US" sz="2800" dirty="0">
                <a:effectLst/>
                <a:latin typeface="ArialMonoMTPro"/>
              </a:rPr>
              <a:t>(int e1, int e2) </a:t>
            </a:r>
          </a:p>
          <a:p>
            <a:r>
              <a:rPr lang="en-US" sz="2800" dirty="0">
                <a:effectLst/>
                <a:latin typeface="ArialMonoMTPro"/>
              </a:rPr>
              <a:t>{ return e1 + e2; } } </a:t>
            </a:r>
            <a:endParaRPr lang="en-US" dirty="0"/>
          </a:p>
          <a:p>
            <a:r>
              <a:rPr lang="en-US" sz="2800" dirty="0">
                <a:effectLst/>
                <a:latin typeface="ArialMonoMTPro"/>
              </a:rPr>
              <a:t>) </a:t>
            </a:r>
            <a:endParaRPr lang="en-US" dirty="0"/>
          </a:p>
        </p:txBody>
      </p:sp>
      <p:sp>
        <p:nvSpPr>
          <p:cNvPr id="6" name="Right Arrow 5">
            <a:extLst>
              <a:ext uri="{FF2B5EF4-FFF2-40B4-BE49-F238E27FC236}">
                <a16:creationId xmlns:a16="http://schemas.microsoft.com/office/drawing/2014/main" id="{A8783544-E5E3-4728-A4C3-3F301519E514}"/>
              </a:ext>
            </a:extLst>
          </p:cNvPr>
          <p:cNvSpPr/>
          <p:nvPr/>
        </p:nvSpPr>
        <p:spPr>
          <a:xfrm>
            <a:off x="15179040" y="8961120"/>
            <a:ext cx="868649" cy="853440"/>
          </a:xfrm>
          <a:prstGeom prst="rightArrow">
            <a:avLst/>
          </a:prstGeom>
          <a:solidFill>
            <a:srgbClr val="FF40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03890849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Koleksiyonlarda Stream"/>
          <p:cNvSpPr txBox="1">
            <a:spLocks noGrp="1"/>
          </p:cNvSpPr>
          <p:nvPr>
            <p:ph type="title"/>
          </p:nvPr>
        </p:nvSpPr>
        <p:spPr>
          <a:xfrm>
            <a:off x="765750" y="263524"/>
            <a:ext cx="22852500" cy="2022445"/>
          </a:xfrm>
          <a:prstGeom prst="rect">
            <a:avLst/>
          </a:prstGeom>
        </p:spPr>
        <p:txBody>
          <a:bodyPr/>
          <a:lstStyle/>
          <a:p>
            <a:r>
              <a:rPr lang="en-US" dirty="0"/>
              <a:t>Stream Reduction Using the reduce Method</a:t>
            </a:r>
            <a:endParaRPr dirty="0"/>
          </a:p>
        </p:txBody>
      </p:sp>
      <p:sp>
        <p:nvSpPr>
          <p:cNvPr id="248" name="import java.io.*;…"/>
          <p:cNvSpPr txBox="1">
            <a:spLocks noGrp="1"/>
          </p:cNvSpPr>
          <p:nvPr>
            <p:ph type="body" idx="1"/>
          </p:nvPr>
        </p:nvSpPr>
        <p:spPr>
          <a:xfrm>
            <a:off x="838230" y="2606681"/>
            <a:ext cx="22707542" cy="9823486"/>
          </a:xfrm>
          <a:prstGeom prst="rect">
            <a:avLst/>
          </a:prstGeom>
        </p:spPr>
        <p:txBody>
          <a:bodyPr/>
          <a:lstStyle/>
          <a:p>
            <a:pPr marL="0" indent="0" defTabSz="457200">
              <a:lnSpc>
                <a:spcPct val="100000"/>
              </a:lnSpc>
              <a:spcBef>
                <a:spcPts val="0"/>
              </a:spcBef>
              <a:buSzTx/>
              <a:buNone/>
              <a:defRPr sz="2100" b="1">
                <a:solidFill>
                  <a:srgbClr val="931A68"/>
                </a:solidFill>
                <a:latin typeface="Courier New"/>
                <a:ea typeface="Courier New"/>
                <a:cs typeface="Courier New"/>
                <a:sym typeface="Courier New"/>
              </a:defRPr>
            </a:pPr>
            <a:r>
              <a:rPr lang="en-US" dirty="0">
                <a:solidFill>
                  <a:srgbClr val="0033B3"/>
                </a:solidFill>
                <a:effectLst/>
              </a:rPr>
              <a:t>import </a:t>
            </a:r>
            <a:r>
              <a:rPr lang="en-US" dirty="0" err="1">
                <a:solidFill>
                  <a:srgbClr val="000000"/>
                </a:solidFill>
                <a:effectLst/>
              </a:rPr>
              <a:t>java.util</a:t>
            </a:r>
            <a:r>
              <a:rPr lang="en-US" dirty="0">
                <a:solidFill>
                  <a:srgbClr val="000000"/>
                </a:solidFill>
                <a:effectLst/>
              </a:rPr>
              <a:t>.</a:t>
            </a:r>
            <a:r>
              <a:rPr lang="en-US" dirty="0"/>
              <a:t>*;</a:t>
            </a:r>
            <a:br>
              <a:rPr lang="en-US" dirty="0"/>
            </a:br>
            <a:r>
              <a:rPr lang="en-US" dirty="0">
                <a:solidFill>
                  <a:srgbClr val="0033B3"/>
                </a:solidFill>
                <a:effectLst/>
              </a:rPr>
              <a:t>public class </a:t>
            </a:r>
            <a:r>
              <a:rPr lang="en-US" dirty="0" err="1">
                <a:solidFill>
                  <a:srgbClr val="000000"/>
                </a:solidFill>
                <a:effectLst/>
              </a:rPr>
              <a:t>TopluStream</a:t>
            </a:r>
            <a:r>
              <a:rPr lang="en-US" dirty="0">
                <a:solidFill>
                  <a:srgbClr val="000000"/>
                </a:solidFill>
                <a:effectLst/>
              </a:rPr>
              <a:t> </a:t>
            </a:r>
            <a:r>
              <a:rPr lang="en-US" dirty="0"/>
              <a:t>{</a:t>
            </a:r>
            <a:br>
              <a:rPr lang="en-US" dirty="0"/>
            </a:br>
            <a:br>
              <a:rPr lang="en-US" dirty="0"/>
            </a:br>
            <a:r>
              <a:rPr lang="en-US" dirty="0"/>
              <a:t>    </a:t>
            </a:r>
            <a:r>
              <a:rPr lang="en-US" dirty="0">
                <a:solidFill>
                  <a:srgbClr val="0033B3"/>
                </a:solidFill>
                <a:effectLst/>
              </a:rPr>
              <a:t>public static void </a:t>
            </a:r>
            <a:r>
              <a:rPr lang="en-US" dirty="0">
                <a:solidFill>
                  <a:srgbClr val="00627A"/>
                </a:solidFill>
                <a:effectLst/>
              </a:rPr>
              <a:t>main</a:t>
            </a:r>
            <a:r>
              <a:rPr lang="en-US" dirty="0"/>
              <a:t>(</a:t>
            </a:r>
            <a:r>
              <a:rPr lang="en-US" dirty="0">
                <a:solidFill>
                  <a:srgbClr val="000000"/>
                </a:solidFill>
                <a:effectLst/>
              </a:rPr>
              <a:t>String</a:t>
            </a:r>
            <a:r>
              <a:rPr lang="en-US" dirty="0"/>
              <a:t>[] </a:t>
            </a:r>
            <a:r>
              <a:rPr lang="en-US" dirty="0" err="1"/>
              <a:t>args</a:t>
            </a:r>
            <a:r>
              <a:rPr lang="en-US" dirty="0"/>
              <a:t>)</a:t>
            </a:r>
            <a:br>
              <a:rPr lang="en-US" dirty="0"/>
            </a:br>
            <a:r>
              <a:rPr lang="en-US" dirty="0"/>
              <a:t>    {</a:t>
            </a:r>
            <a:br>
              <a:rPr lang="en-US" dirty="0"/>
            </a:br>
            <a:r>
              <a:rPr lang="en-US" dirty="0"/>
              <a:t>        </a:t>
            </a:r>
            <a:r>
              <a:rPr lang="en-US" dirty="0">
                <a:solidFill>
                  <a:srgbClr val="000000"/>
                </a:solidFill>
                <a:effectLst/>
              </a:rPr>
              <a:t>List </a:t>
            </a:r>
            <a:r>
              <a:rPr lang="en-US" dirty="0"/>
              <a:t>&lt;</a:t>
            </a:r>
            <a:r>
              <a:rPr lang="en-US" dirty="0">
                <a:solidFill>
                  <a:srgbClr val="000000"/>
                </a:solidFill>
                <a:effectLst/>
              </a:rPr>
              <a:t>String</a:t>
            </a:r>
            <a:r>
              <a:rPr lang="en-US" dirty="0"/>
              <a:t>&gt; </a:t>
            </a:r>
            <a:r>
              <a:rPr lang="en-US" dirty="0">
                <a:solidFill>
                  <a:srgbClr val="000000"/>
                </a:solidFill>
                <a:effectLst/>
              </a:rPr>
              <a:t>a </a:t>
            </a:r>
            <a:r>
              <a:rPr lang="en-US" dirty="0"/>
              <a:t>= </a:t>
            </a:r>
            <a:r>
              <a:rPr lang="en-US" dirty="0">
                <a:solidFill>
                  <a:srgbClr val="0033B3"/>
                </a:solidFill>
                <a:effectLst/>
              </a:rPr>
              <a:t>new </a:t>
            </a:r>
            <a:r>
              <a:rPr lang="en-US" dirty="0" err="1"/>
              <a:t>ArrayList</a:t>
            </a:r>
            <a:r>
              <a:rPr lang="en-US" dirty="0"/>
              <a:t>&lt;</a:t>
            </a:r>
            <a:r>
              <a:rPr lang="en-US" dirty="0">
                <a:solidFill>
                  <a:srgbClr val="000000"/>
                </a:solidFill>
                <a:effectLst/>
              </a:rPr>
              <a:t>String</a:t>
            </a:r>
            <a:r>
              <a:rPr lang="en-US" dirty="0"/>
              <a:t>&gt;();</a:t>
            </a:r>
            <a:br>
              <a:rPr lang="en-US" dirty="0"/>
            </a:br>
            <a:r>
              <a:rPr lang="en-US" dirty="0"/>
              <a:t>        </a:t>
            </a:r>
            <a:r>
              <a:rPr lang="en-US" dirty="0" err="1">
                <a:solidFill>
                  <a:srgbClr val="000000"/>
                </a:solidFill>
                <a:effectLst/>
              </a:rPr>
              <a:t>a</a:t>
            </a:r>
            <a:r>
              <a:rPr lang="en-US" dirty="0" err="1"/>
              <a:t>.add</a:t>
            </a:r>
            <a:r>
              <a:rPr lang="en-US" dirty="0"/>
              <a:t>(</a:t>
            </a:r>
            <a:r>
              <a:rPr lang="en-US" dirty="0">
                <a:solidFill>
                  <a:srgbClr val="067D17"/>
                </a:solidFill>
                <a:effectLst/>
              </a:rPr>
              <a:t>"Ali"</a:t>
            </a:r>
            <a:r>
              <a:rPr lang="en-US" dirty="0"/>
              <a:t>);</a:t>
            </a:r>
            <a:br>
              <a:rPr lang="en-US" dirty="0"/>
            </a:br>
            <a:r>
              <a:rPr lang="en-US" dirty="0"/>
              <a:t>        </a:t>
            </a:r>
            <a:r>
              <a:rPr lang="en-US" dirty="0" err="1">
                <a:solidFill>
                  <a:srgbClr val="000000"/>
                </a:solidFill>
                <a:effectLst/>
              </a:rPr>
              <a:t>a</a:t>
            </a:r>
            <a:r>
              <a:rPr lang="en-US" dirty="0" err="1"/>
              <a:t>.add</a:t>
            </a:r>
            <a:r>
              <a:rPr lang="en-US" dirty="0"/>
              <a:t>(</a:t>
            </a:r>
            <a:r>
              <a:rPr lang="en-US" dirty="0">
                <a:solidFill>
                  <a:srgbClr val="067D17"/>
                </a:solidFill>
                <a:effectLst/>
              </a:rPr>
              <a:t>"</a:t>
            </a:r>
            <a:r>
              <a:rPr lang="en-US" dirty="0" err="1">
                <a:solidFill>
                  <a:srgbClr val="067D17"/>
                </a:solidFill>
                <a:effectLst/>
              </a:rPr>
              <a:t>Ayse</a:t>
            </a:r>
            <a:r>
              <a:rPr lang="en-US" dirty="0">
                <a:solidFill>
                  <a:srgbClr val="067D17"/>
                </a:solidFill>
                <a:effectLst/>
              </a:rPr>
              <a:t>"</a:t>
            </a:r>
            <a:r>
              <a:rPr lang="en-US" dirty="0"/>
              <a:t>);</a:t>
            </a:r>
            <a:br>
              <a:rPr lang="en-US" dirty="0"/>
            </a:br>
            <a:r>
              <a:rPr lang="en-US" dirty="0"/>
              <a:t>        </a:t>
            </a:r>
            <a:r>
              <a:rPr lang="en-US" dirty="0" err="1">
                <a:solidFill>
                  <a:srgbClr val="000000"/>
                </a:solidFill>
                <a:effectLst/>
              </a:rPr>
              <a:t>a</a:t>
            </a:r>
            <a:r>
              <a:rPr lang="en-US" dirty="0" err="1"/>
              <a:t>.add</a:t>
            </a:r>
            <a:r>
              <a:rPr lang="en-US" dirty="0"/>
              <a:t>(</a:t>
            </a:r>
            <a:r>
              <a:rPr lang="en-US" dirty="0">
                <a:solidFill>
                  <a:srgbClr val="067D17"/>
                </a:solidFill>
                <a:effectLst/>
              </a:rPr>
              <a:t>"Zeynep"</a:t>
            </a:r>
            <a:r>
              <a:rPr lang="en-US" dirty="0"/>
              <a:t>);</a:t>
            </a:r>
            <a:br>
              <a:rPr lang="en-US" dirty="0"/>
            </a:br>
            <a:r>
              <a:rPr lang="en-US" dirty="0"/>
              <a:t>        </a:t>
            </a:r>
            <a:r>
              <a:rPr lang="en-US" dirty="0" err="1">
                <a:solidFill>
                  <a:srgbClr val="000000"/>
                </a:solidFill>
                <a:effectLst/>
              </a:rPr>
              <a:t>a</a:t>
            </a:r>
            <a:r>
              <a:rPr lang="en-US" dirty="0" err="1"/>
              <a:t>.add</a:t>
            </a:r>
            <a:r>
              <a:rPr lang="en-US" dirty="0"/>
              <a:t>(</a:t>
            </a:r>
            <a:r>
              <a:rPr lang="en-US" dirty="0">
                <a:solidFill>
                  <a:srgbClr val="067D17"/>
                </a:solidFill>
                <a:effectLst/>
              </a:rPr>
              <a:t>"Mehmet"</a:t>
            </a:r>
            <a:r>
              <a:rPr lang="en-US" dirty="0"/>
              <a:t>);</a:t>
            </a:r>
            <a:br>
              <a:rPr lang="en-US" dirty="0"/>
            </a:br>
            <a:r>
              <a:rPr lang="en-US" dirty="0"/>
              <a:t>        </a:t>
            </a:r>
            <a:r>
              <a:rPr lang="en-US" dirty="0" err="1">
                <a:solidFill>
                  <a:srgbClr val="000000"/>
                </a:solidFill>
                <a:effectLst/>
              </a:rPr>
              <a:t>a</a:t>
            </a:r>
            <a:r>
              <a:rPr lang="en-US" dirty="0" err="1"/>
              <a:t>.stream</a:t>
            </a:r>
            <a:r>
              <a:rPr lang="en-US" dirty="0"/>
              <a:t>().filter((s) -&gt; </a:t>
            </a:r>
            <a:r>
              <a:rPr lang="en-US" dirty="0" err="1"/>
              <a:t>s.startsWith</a:t>
            </a:r>
            <a:r>
              <a:rPr lang="en-US" dirty="0"/>
              <a:t>(</a:t>
            </a:r>
            <a:r>
              <a:rPr lang="en-US" dirty="0">
                <a:solidFill>
                  <a:srgbClr val="067D17"/>
                </a:solidFill>
                <a:effectLst/>
              </a:rPr>
              <a:t>"A"</a:t>
            </a:r>
            <a:r>
              <a:rPr lang="en-US" dirty="0"/>
              <a:t>))</a:t>
            </a:r>
            <a:br>
              <a:rPr lang="en-US" dirty="0"/>
            </a:br>
            <a:r>
              <a:rPr lang="en-US" dirty="0"/>
              <a:t>                                  .map(</a:t>
            </a:r>
            <a:r>
              <a:rPr lang="en-US" dirty="0">
                <a:solidFill>
                  <a:srgbClr val="000000"/>
                </a:solidFill>
                <a:effectLst/>
              </a:rPr>
              <a:t>String</a:t>
            </a:r>
            <a:r>
              <a:rPr lang="en-US" dirty="0"/>
              <a:t>::</a:t>
            </a:r>
            <a:r>
              <a:rPr lang="en-US" dirty="0" err="1"/>
              <a:t>toUpperCase</a:t>
            </a:r>
            <a:r>
              <a:rPr lang="en-US" dirty="0"/>
              <a:t>)</a:t>
            </a:r>
            <a:br>
              <a:rPr lang="en-US" dirty="0"/>
            </a:br>
            <a:r>
              <a:rPr lang="en-US" dirty="0"/>
              <a:t>                                  .</a:t>
            </a:r>
            <a:r>
              <a:rPr lang="en-US" dirty="0" err="1"/>
              <a:t>forEach</a:t>
            </a:r>
            <a:r>
              <a:rPr lang="en-US" dirty="0"/>
              <a:t>(</a:t>
            </a:r>
            <a:r>
              <a:rPr lang="en-US" dirty="0" err="1">
                <a:solidFill>
                  <a:srgbClr val="000000"/>
                </a:solidFill>
                <a:effectLst/>
              </a:rPr>
              <a:t>System</a:t>
            </a:r>
            <a:r>
              <a:rPr lang="en-US" dirty="0" err="1"/>
              <a:t>.</a:t>
            </a:r>
            <a:r>
              <a:rPr lang="en-US" i="1" dirty="0" err="1">
                <a:solidFill>
                  <a:srgbClr val="871094"/>
                </a:solidFill>
                <a:effectLst/>
              </a:rPr>
              <a:t>out</a:t>
            </a:r>
            <a:r>
              <a:rPr lang="en-US" dirty="0"/>
              <a:t>::</a:t>
            </a:r>
            <a:r>
              <a:rPr lang="en-US" dirty="0" err="1"/>
              <a:t>println</a:t>
            </a:r>
            <a:r>
              <a:rPr lang="en-US" dirty="0"/>
              <a:t>);</a:t>
            </a:r>
            <a:br>
              <a:rPr lang="en-US" dirty="0"/>
            </a:br>
            <a:r>
              <a:rPr lang="en-US" dirty="0"/>
              <a:t>        </a:t>
            </a:r>
            <a:r>
              <a:rPr lang="en-US" dirty="0" err="1">
                <a:solidFill>
                  <a:srgbClr val="000000"/>
                </a:solidFill>
                <a:effectLst/>
              </a:rPr>
              <a:t>System</a:t>
            </a:r>
            <a:r>
              <a:rPr lang="en-US" dirty="0" err="1"/>
              <a:t>.</a:t>
            </a:r>
            <a:r>
              <a:rPr lang="en-US" i="1" dirty="0" err="1">
                <a:solidFill>
                  <a:srgbClr val="871094"/>
                </a:solidFill>
                <a:effectLst/>
              </a:rPr>
              <a:t>out</a:t>
            </a:r>
            <a:r>
              <a:rPr lang="en-US" dirty="0" err="1"/>
              <a:t>.println</a:t>
            </a:r>
            <a:r>
              <a:rPr lang="en-US" dirty="0"/>
              <a:t>(</a:t>
            </a:r>
            <a:r>
              <a:rPr lang="en-US" dirty="0">
                <a:solidFill>
                  <a:srgbClr val="067D17"/>
                </a:solidFill>
                <a:effectLst/>
              </a:rPr>
              <a:t>"</a:t>
            </a:r>
            <a:r>
              <a:rPr lang="en-US" dirty="0">
                <a:solidFill>
                  <a:srgbClr val="0037A6"/>
                </a:solidFill>
                <a:effectLst/>
              </a:rPr>
              <a:t>\n\n</a:t>
            </a:r>
            <a:r>
              <a:rPr lang="en-US" dirty="0">
                <a:solidFill>
                  <a:srgbClr val="067D17"/>
                </a:solidFill>
                <a:effectLst/>
              </a:rPr>
              <a:t>"</a:t>
            </a:r>
            <a:r>
              <a:rPr lang="en-US" dirty="0"/>
              <a:t>);</a:t>
            </a:r>
            <a:br>
              <a:rPr lang="en-US" dirty="0"/>
            </a:br>
            <a:r>
              <a:rPr lang="en-US" dirty="0"/>
              <a:t>        </a:t>
            </a:r>
            <a:r>
              <a:rPr lang="en-US" dirty="0" err="1">
                <a:solidFill>
                  <a:srgbClr val="000000"/>
                </a:solidFill>
                <a:effectLst/>
              </a:rPr>
              <a:t>a</a:t>
            </a:r>
            <a:r>
              <a:rPr lang="en-US" dirty="0" err="1"/>
              <a:t>.stream</a:t>
            </a:r>
            <a:r>
              <a:rPr lang="en-US" dirty="0"/>
              <a:t>().sorted()</a:t>
            </a:r>
            <a:br>
              <a:rPr lang="en-US" dirty="0"/>
            </a:br>
            <a:r>
              <a:rPr lang="en-US" dirty="0"/>
              <a:t>                  .map(</a:t>
            </a:r>
            <a:r>
              <a:rPr lang="en-US" dirty="0">
                <a:solidFill>
                  <a:srgbClr val="000000"/>
                </a:solidFill>
                <a:effectLst/>
              </a:rPr>
              <a:t>String</a:t>
            </a:r>
            <a:r>
              <a:rPr lang="en-US" dirty="0"/>
              <a:t>::</a:t>
            </a:r>
            <a:r>
              <a:rPr lang="en-US" dirty="0" err="1"/>
              <a:t>toUpperCase</a:t>
            </a:r>
            <a:r>
              <a:rPr lang="en-US" dirty="0"/>
              <a:t>)</a:t>
            </a:r>
            <a:br>
              <a:rPr lang="en-US" dirty="0"/>
            </a:br>
            <a:r>
              <a:rPr lang="en-US" dirty="0"/>
              <a:t>                  .</a:t>
            </a:r>
            <a:r>
              <a:rPr lang="en-US" dirty="0" err="1"/>
              <a:t>forEach</a:t>
            </a:r>
            <a:r>
              <a:rPr lang="en-US" dirty="0"/>
              <a:t>(</a:t>
            </a:r>
            <a:r>
              <a:rPr lang="en-US" dirty="0" err="1">
                <a:solidFill>
                  <a:srgbClr val="000000"/>
                </a:solidFill>
                <a:effectLst/>
              </a:rPr>
              <a:t>System</a:t>
            </a:r>
            <a:r>
              <a:rPr lang="en-US" dirty="0" err="1"/>
              <a:t>.</a:t>
            </a:r>
            <a:r>
              <a:rPr lang="en-US" i="1" dirty="0" err="1">
                <a:solidFill>
                  <a:srgbClr val="871094"/>
                </a:solidFill>
                <a:effectLst/>
              </a:rPr>
              <a:t>out</a:t>
            </a:r>
            <a:r>
              <a:rPr lang="en-US" dirty="0"/>
              <a:t>::</a:t>
            </a:r>
            <a:r>
              <a:rPr lang="en-US" dirty="0" err="1"/>
              <a:t>println</a:t>
            </a:r>
            <a:r>
              <a:rPr lang="en-US" dirty="0"/>
              <a:t>);</a:t>
            </a:r>
            <a:br>
              <a:rPr lang="en-US" dirty="0"/>
            </a:br>
            <a:r>
              <a:rPr lang="en-US" dirty="0"/>
              <a:t>        </a:t>
            </a:r>
            <a:r>
              <a:rPr lang="en-US" dirty="0" err="1">
                <a:solidFill>
                  <a:srgbClr val="000000"/>
                </a:solidFill>
                <a:effectLst/>
              </a:rPr>
              <a:t>System</a:t>
            </a:r>
            <a:r>
              <a:rPr lang="en-US" dirty="0" err="1"/>
              <a:t>.</a:t>
            </a:r>
            <a:r>
              <a:rPr lang="en-US" i="1" dirty="0" err="1">
                <a:solidFill>
                  <a:srgbClr val="871094"/>
                </a:solidFill>
                <a:effectLst/>
              </a:rPr>
              <a:t>out</a:t>
            </a:r>
            <a:r>
              <a:rPr lang="en-US" dirty="0" err="1"/>
              <a:t>.println</a:t>
            </a:r>
            <a:r>
              <a:rPr lang="en-US" dirty="0"/>
              <a:t>(</a:t>
            </a:r>
            <a:r>
              <a:rPr lang="en-US" dirty="0">
                <a:solidFill>
                  <a:srgbClr val="067D17"/>
                </a:solidFill>
                <a:effectLst/>
              </a:rPr>
              <a:t>"</a:t>
            </a:r>
            <a:r>
              <a:rPr lang="en-US" dirty="0">
                <a:solidFill>
                  <a:srgbClr val="0037A6"/>
                </a:solidFill>
                <a:effectLst/>
              </a:rPr>
              <a:t>\n\n</a:t>
            </a:r>
            <a:r>
              <a:rPr lang="en-US" dirty="0">
                <a:solidFill>
                  <a:srgbClr val="067D17"/>
                </a:solidFill>
                <a:effectLst/>
              </a:rPr>
              <a:t>"</a:t>
            </a:r>
            <a:r>
              <a:rPr lang="en-US" dirty="0"/>
              <a:t>);</a:t>
            </a:r>
            <a:br>
              <a:rPr lang="en-US" dirty="0"/>
            </a:br>
            <a:r>
              <a:rPr lang="en-US" dirty="0"/>
              <a:t>        </a:t>
            </a:r>
            <a:r>
              <a:rPr lang="en-US" dirty="0">
                <a:solidFill>
                  <a:srgbClr val="000000"/>
                </a:solidFill>
                <a:effectLst/>
              </a:rPr>
              <a:t>Optional </a:t>
            </a:r>
            <a:r>
              <a:rPr lang="en-US" dirty="0"/>
              <a:t>&lt;</a:t>
            </a:r>
            <a:r>
              <a:rPr lang="en-US" dirty="0">
                <a:solidFill>
                  <a:srgbClr val="000000"/>
                </a:solidFill>
                <a:effectLst/>
              </a:rPr>
              <a:t>String</a:t>
            </a:r>
            <a:r>
              <a:rPr lang="en-US" dirty="0"/>
              <a:t>&gt; </a:t>
            </a:r>
            <a:r>
              <a:rPr lang="en-US" dirty="0">
                <a:solidFill>
                  <a:srgbClr val="000000"/>
                </a:solidFill>
                <a:effectLst/>
              </a:rPr>
              <a:t>b</a:t>
            </a:r>
            <a:r>
              <a:rPr lang="en-US" dirty="0"/>
              <a:t>= </a:t>
            </a:r>
            <a:r>
              <a:rPr lang="en-US" dirty="0" err="1">
                <a:solidFill>
                  <a:srgbClr val="000000"/>
                </a:solidFill>
                <a:effectLst/>
              </a:rPr>
              <a:t>a</a:t>
            </a:r>
            <a:r>
              <a:rPr lang="en-US" dirty="0" err="1"/>
              <a:t>.stream</a:t>
            </a:r>
            <a:r>
              <a:rPr lang="en-US" dirty="0"/>
              <a:t>().reduce((s1, s2) -&gt; s1 + </a:t>
            </a:r>
            <a:r>
              <a:rPr lang="en-US" dirty="0">
                <a:solidFill>
                  <a:srgbClr val="067D17"/>
                </a:solidFill>
                <a:effectLst/>
              </a:rPr>
              <a:t>"--" </a:t>
            </a:r>
            <a:r>
              <a:rPr lang="en-US" dirty="0"/>
              <a:t>+ s2);</a:t>
            </a:r>
            <a:br>
              <a:rPr lang="en-US" dirty="0"/>
            </a:br>
            <a:r>
              <a:rPr lang="en-US" dirty="0"/>
              <a:t>        </a:t>
            </a:r>
            <a:r>
              <a:rPr lang="en-US" dirty="0" err="1">
                <a:solidFill>
                  <a:srgbClr val="000000"/>
                </a:solidFill>
                <a:effectLst/>
              </a:rPr>
              <a:t>System</a:t>
            </a:r>
            <a:r>
              <a:rPr lang="en-US" dirty="0" err="1"/>
              <a:t>.</a:t>
            </a:r>
            <a:r>
              <a:rPr lang="en-US" i="1" dirty="0" err="1">
                <a:solidFill>
                  <a:srgbClr val="871094"/>
                </a:solidFill>
                <a:effectLst/>
              </a:rPr>
              <a:t>out</a:t>
            </a:r>
            <a:r>
              <a:rPr lang="en-US" dirty="0" err="1"/>
              <a:t>.println</a:t>
            </a:r>
            <a:r>
              <a:rPr lang="en-US" dirty="0"/>
              <a:t>(</a:t>
            </a:r>
            <a:r>
              <a:rPr lang="en-US" dirty="0">
                <a:solidFill>
                  <a:srgbClr val="000000"/>
                </a:solidFill>
                <a:effectLst/>
              </a:rPr>
              <a:t>b</a:t>
            </a:r>
            <a:r>
              <a:rPr lang="en-US" dirty="0"/>
              <a:t>);</a:t>
            </a:r>
            <a:br>
              <a:rPr lang="en-US" dirty="0"/>
            </a:br>
            <a:br>
              <a:rPr lang="en-US" dirty="0"/>
            </a:br>
            <a:r>
              <a:rPr lang="en-US" dirty="0"/>
              <a:t>    }</a:t>
            </a:r>
            <a:br>
              <a:rPr lang="en-US" dirty="0"/>
            </a:br>
            <a:r>
              <a:rPr lang="en-US" dirty="0"/>
              <a:t>}</a:t>
            </a:r>
            <a:br>
              <a:rPr lang="en-US" dirty="0"/>
            </a:br>
            <a:endParaRPr dirty="0"/>
          </a:p>
        </p:txBody>
      </p:sp>
      <p:sp>
        <p:nvSpPr>
          <p:cNvPr id="249" name="ALI…"/>
          <p:cNvSpPr txBox="1"/>
          <p:nvPr/>
        </p:nvSpPr>
        <p:spPr>
          <a:xfrm>
            <a:off x="8537540" y="9731050"/>
            <a:ext cx="7308920" cy="36243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57200">
              <a:defRPr sz="1900">
                <a:solidFill>
                  <a:srgbClr val="FEFFFF"/>
                </a:solidFill>
              </a:defRPr>
            </a:pPr>
            <a:r>
              <a:t>ALI</a:t>
            </a:r>
          </a:p>
          <a:p>
            <a:pPr defTabSz="457200">
              <a:defRPr sz="1900">
                <a:solidFill>
                  <a:srgbClr val="FEFFFF"/>
                </a:solidFill>
              </a:defRPr>
            </a:pPr>
            <a:r>
              <a:t>AYSE</a:t>
            </a:r>
          </a:p>
          <a:p>
            <a:pPr defTabSz="457200">
              <a:defRPr sz="1900"/>
            </a:pPr>
            <a:endParaRPr/>
          </a:p>
          <a:p>
            <a:pPr defTabSz="457200">
              <a:defRPr sz="1900"/>
            </a:pPr>
            <a:endParaRPr/>
          </a:p>
          <a:p>
            <a:pPr defTabSz="457200">
              <a:defRPr sz="1900"/>
            </a:pPr>
            <a:endParaRPr/>
          </a:p>
          <a:p>
            <a:pPr defTabSz="457200">
              <a:defRPr sz="1900">
                <a:solidFill>
                  <a:srgbClr val="FEFFFF"/>
                </a:solidFill>
              </a:defRPr>
            </a:pPr>
            <a:r>
              <a:t>ALI</a:t>
            </a:r>
          </a:p>
          <a:p>
            <a:pPr defTabSz="457200">
              <a:defRPr sz="1900">
                <a:solidFill>
                  <a:srgbClr val="FEFFFF"/>
                </a:solidFill>
              </a:defRPr>
            </a:pPr>
            <a:r>
              <a:t>AYSE</a:t>
            </a:r>
          </a:p>
          <a:p>
            <a:pPr defTabSz="457200">
              <a:defRPr sz="1900">
                <a:solidFill>
                  <a:srgbClr val="FEFFFF"/>
                </a:solidFill>
              </a:defRPr>
            </a:pPr>
            <a:r>
              <a:t>MEHMET</a:t>
            </a:r>
          </a:p>
          <a:p>
            <a:pPr defTabSz="457200">
              <a:defRPr sz="1900">
                <a:solidFill>
                  <a:srgbClr val="FEFFFF"/>
                </a:solidFill>
              </a:defRPr>
            </a:pPr>
            <a:r>
              <a:t>ZEYNEP</a:t>
            </a:r>
          </a:p>
          <a:p>
            <a:pPr defTabSz="457200">
              <a:defRPr sz="1900"/>
            </a:pPr>
            <a:endParaRPr/>
          </a:p>
          <a:p>
            <a:pPr defTabSz="457200">
              <a:defRPr sz="1900"/>
            </a:pPr>
            <a:endParaRPr/>
          </a:p>
          <a:p>
            <a:pPr defTabSz="457200">
              <a:defRPr sz="1900"/>
            </a:pPr>
            <a:endParaRPr/>
          </a:p>
          <a:p>
            <a:pPr defTabSz="457200">
              <a:defRPr sz="1900">
                <a:solidFill>
                  <a:srgbClr val="FEFFFF"/>
                </a:solidFill>
              </a:defRPr>
            </a:pPr>
            <a:r>
              <a:t>Optional[Ali--Ayse--Zeynep--Mehmet]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1E31-2902-C475-B1AD-F0D32D6B355C}"/>
              </a:ext>
            </a:extLst>
          </p:cNvPr>
          <p:cNvSpPr>
            <a:spLocks noGrp="1"/>
          </p:cNvSpPr>
          <p:nvPr>
            <p:ph type="title"/>
          </p:nvPr>
        </p:nvSpPr>
        <p:spPr/>
        <p:txBody>
          <a:bodyPr/>
          <a:lstStyle/>
          <a:p>
            <a:r>
              <a:rPr lang="en-US" dirty="0"/>
              <a:t>Stream Reduction Using the collect Method</a:t>
            </a:r>
            <a:endParaRPr lang="tr-TR" dirty="0"/>
          </a:p>
        </p:txBody>
      </p:sp>
      <p:sp>
        <p:nvSpPr>
          <p:cNvPr id="3" name="Text Placeholder 2">
            <a:extLst>
              <a:ext uri="{FF2B5EF4-FFF2-40B4-BE49-F238E27FC236}">
                <a16:creationId xmlns:a16="http://schemas.microsoft.com/office/drawing/2014/main" id="{8341028E-3E5E-FE57-C130-08AB31CB8AA9}"/>
              </a:ext>
            </a:extLst>
          </p:cNvPr>
          <p:cNvSpPr>
            <a:spLocks noGrp="1"/>
          </p:cNvSpPr>
          <p:nvPr>
            <p:ph type="body" idx="1"/>
          </p:nvPr>
        </p:nvSpPr>
        <p:spPr/>
        <p:txBody>
          <a:bodyPr>
            <a:normAutofit/>
          </a:bodyPr>
          <a:lstStyle/>
          <a:p>
            <a:r>
              <a:rPr lang="en-AU" dirty="0"/>
              <a:t>You can use the collect method to reduce the elements in a stream into a mutable container.</a:t>
            </a:r>
          </a:p>
        </p:txBody>
      </p:sp>
    </p:spTree>
    <p:extLst>
      <p:ext uri="{BB962C8B-B14F-4D97-AF65-F5344CB8AC3E}">
        <p14:creationId xmlns:p14="http://schemas.microsoft.com/office/powerpoint/2010/main" val="239482147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Koleksiyonlarda Stream"/>
          <p:cNvSpPr txBox="1">
            <a:spLocks noGrp="1"/>
          </p:cNvSpPr>
          <p:nvPr>
            <p:ph type="title"/>
          </p:nvPr>
        </p:nvSpPr>
        <p:spPr>
          <a:xfrm>
            <a:off x="765750" y="263524"/>
            <a:ext cx="22852500" cy="2022445"/>
          </a:xfrm>
          <a:prstGeom prst="rect">
            <a:avLst/>
          </a:prstGeom>
        </p:spPr>
        <p:txBody>
          <a:bodyPr/>
          <a:lstStyle/>
          <a:p>
            <a:r>
              <a:rPr lang="en-US" dirty="0"/>
              <a:t>Stream Reduction Using the collect Method</a:t>
            </a:r>
            <a:endParaRPr dirty="0"/>
          </a:p>
        </p:txBody>
      </p:sp>
      <p:sp>
        <p:nvSpPr>
          <p:cNvPr id="252" name="import java.io.*;…"/>
          <p:cNvSpPr txBox="1">
            <a:spLocks noGrp="1"/>
          </p:cNvSpPr>
          <p:nvPr>
            <p:ph type="body" idx="1"/>
          </p:nvPr>
        </p:nvSpPr>
        <p:spPr>
          <a:xfrm>
            <a:off x="838230" y="2606681"/>
            <a:ext cx="22707542" cy="9823486"/>
          </a:xfrm>
          <a:prstGeom prst="rect">
            <a:avLst/>
          </a:prstGeom>
        </p:spPr>
        <p:txBody>
          <a:bodyPr>
            <a:normAutofit/>
          </a:bodyPr>
          <a:lstStyle/>
          <a:p>
            <a:pPr marL="0" indent="28575" defTabSz="457200">
              <a:lnSpc>
                <a:spcPct val="100000"/>
              </a:lnSpc>
              <a:spcBef>
                <a:spcPts val="0"/>
              </a:spcBef>
              <a:buSzTx/>
              <a:buNone/>
              <a:defRPr sz="2200" b="1">
                <a:solidFill>
                  <a:srgbClr val="931A68"/>
                </a:solidFill>
                <a:latin typeface="Courier New"/>
                <a:ea typeface="Courier New"/>
                <a:cs typeface="Courier New"/>
                <a:sym typeface="Courier New"/>
              </a:defRPr>
            </a:pPr>
            <a:r>
              <a:rPr lang="en-US" sz="3600" dirty="0">
                <a:solidFill>
                  <a:srgbClr val="0033B3"/>
                </a:solidFill>
                <a:effectLst/>
              </a:rPr>
              <a:t>import </a:t>
            </a:r>
            <a:r>
              <a:rPr lang="en-US" sz="3600" dirty="0" err="1">
                <a:solidFill>
                  <a:srgbClr val="000000"/>
                </a:solidFill>
                <a:effectLst/>
              </a:rPr>
              <a:t>java.util</a:t>
            </a:r>
            <a:r>
              <a:rPr lang="en-US" sz="3600" dirty="0">
                <a:solidFill>
                  <a:srgbClr val="000000"/>
                </a:solidFill>
                <a:effectLst/>
              </a:rPr>
              <a:t>.</a:t>
            </a:r>
            <a:r>
              <a:rPr lang="en-US" sz="3600" dirty="0"/>
              <a:t>*;</a:t>
            </a:r>
            <a:br>
              <a:rPr lang="en-US" sz="3600" dirty="0"/>
            </a:br>
            <a:r>
              <a:rPr lang="en-US" sz="3600" dirty="0">
                <a:solidFill>
                  <a:srgbClr val="0033B3"/>
                </a:solidFill>
                <a:effectLst/>
              </a:rPr>
              <a:t>import </a:t>
            </a:r>
            <a:r>
              <a:rPr lang="en-US" sz="3600" dirty="0" err="1">
                <a:solidFill>
                  <a:srgbClr val="000000"/>
                </a:solidFill>
                <a:effectLst/>
              </a:rPr>
              <a:t>java.util.stream.Collectors</a:t>
            </a:r>
            <a:r>
              <a:rPr lang="en-US" sz="3600" dirty="0"/>
              <a:t>;</a:t>
            </a:r>
            <a:br>
              <a:rPr lang="en-US" sz="3600" dirty="0"/>
            </a:br>
            <a:r>
              <a:rPr lang="en-US" sz="3600" dirty="0">
                <a:solidFill>
                  <a:srgbClr val="0033B3"/>
                </a:solidFill>
                <a:effectLst/>
              </a:rPr>
              <a:t>import </a:t>
            </a:r>
            <a:r>
              <a:rPr lang="en-US" sz="3600" dirty="0" err="1">
                <a:solidFill>
                  <a:srgbClr val="000000"/>
                </a:solidFill>
                <a:effectLst/>
              </a:rPr>
              <a:t>java.util.stream.IntStream</a:t>
            </a:r>
            <a:r>
              <a:rPr lang="en-US" sz="3600" dirty="0"/>
              <a:t>;</a:t>
            </a:r>
            <a:br>
              <a:rPr lang="en-US" sz="3600" dirty="0"/>
            </a:br>
            <a:br>
              <a:rPr lang="en-US" sz="3600" dirty="0"/>
            </a:br>
            <a:r>
              <a:rPr lang="en-US" sz="3600" dirty="0">
                <a:solidFill>
                  <a:srgbClr val="0033B3"/>
                </a:solidFill>
                <a:effectLst/>
              </a:rPr>
              <a:t>public class </a:t>
            </a:r>
            <a:r>
              <a:rPr lang="en-US" sz="3600" dirty="0" err="1">
                <a:solidFill>
                  <a:srgbClr val="000000"/>
                </a:solidFill>
                <a:effectLst/>
              </a:rPr>
              <a:t>TopluStream</a:t>
            </a:r>
            <a:r>
              <a:rPr lang="en-US" sz="3600" dirty="0">
                <a:solidFill>
                  <a:srgbClr val="000000"/>
                </a:solidFill>
                <a:effectLst/>
              </a:rPr>
              <a:t> </a:t>
            </a:r>
            <a:r>
              <a:rPr lang="en-US" sz="3600" dirty="0"/>
              <a:t>{</a:t>
            </a:r>
            <a:br>
              <a:rPr lang="en-US" sz="3600" dirty="0"/>
            </a:br>
            <a:br>
              <a:rPr lang="en-US" sz="3600" dirty="0"/>
            </a:br>
            <a:r>
              <a:rPr lang="en-US" sz="3600" dirty="0"/>
              <a:t>    </a:t>
            </a:r>
            <a:r>
              <a:rPr lang="en-US" sz="3600" dirty="0">
                <a:solidFill>
                  <a:srgbClr val="0033B3"/>
                </a:solidFill>
                <a:effectLst/>
              </a:rPr>
              <a:t>public static void </a:t>
            </a:r>
            <a:r>
              <a:rPr lang="en-US" sz="3600" dirty="0">
                <a:solidFill>
                  <a:srgbClr val="00627A"/>
                </a:solidFill>
                <a:effectLst/>
              </a:rPr>
              <a:t>main</a:t>
            </a:r>
            <a:r>
              <a:rPr lang="en-US" sz="3600" dirty="0"/>
              <a:t>(</a:t>
            </a:r>
            <a:r>
              <a:rPr lang="en-US" sz="3600" dirty="0">
                <a:solidFill>
                  <a:srgbClr val="000000"/>
                </a:solidFill>
                <a:effectLst/>
              </a:rPr>
              <a:t>String</a:t>
            </a:r>
            <a:r>
              <a:rPr lang="en-US" sz="3600" dirty="0"/>
              <a:t>[] </a:t>
            </a:r>
            <a:r>
              <a:rPr lang="en-US" sz="3600" dirty="0" err="1"/>
              <a:t>args</a:t>
            </a:r>
            <a:r>
              <a:rPr lang="en-US" sz="3600" dirty="0"/>
              <a:t>)</a:t>
            </a:r>
            <a:br>
              <a:rPr lang="en-US" sz="3600" dirty="0"/>
            </a:br>
            <a:r>
              <a:rPr lang="en-US" sz="3600" dirty="0"/>
              <a:t>    {</a:t>
            </a:r>
            <a:br>
              <a:rPr lang="en-US" sz="3600" dirty="0"/>
            </a:br>
            <a:r>
              <a:rPr lang="en-US" sz="3600" dirty="0"/>
              <a:t>        </a:t>
            </a:r>
            <a:r>
              <a:rPr lang="en-US" sz="3600" dirty="0">
                <a:solidFill>
                  <a:srgbClr val="000000"/>
                </a:solidFill>
                <a:effectLst/>
              </a:rPr>
              <a:t>String</a:t>
            </a:r>
            <a:r>
              <a:rPr lang="en-US" sz="3600" dirty="0"/>
              <a:t>[] </a:t>
            </a:r>
            <a:r>
              <a:rPr lang="en-US" sz="3600" dirty="0" err="1">
                <a:solidFill>
                  <a:srgbClr val="000000"/>
                </a:solidFill>
                <a:effectLst/>
              </a:rPr>
              <a:t>isimler</a:t>
            </a:r>
            <a:r>
              <a:rPr lang="en-US" sz="3600" dirty="0">
                <a:solidFill>
                  <a:srgbClr val="000000"/>
                </a:solidFill>
                <a:effectLst/>
              </a:rPr>
              <a:t> </a:t>
            </a:r>
            <a:r>
              <a:rPr lang="en-US" sz="3600" dirty="0"/>
              <a:t>= {</a:t>
            </a:r>
            <a:r>
              <a:rPr lang="en-US" sz="3600" dirty="0">
                <a:solidFill>
                  <a:srgbClr val="067D17"/>
                </a:solidFill>
                <a:effectLst/>
              </a:rPr>
              <a:t>"Ali"</a:t>
            </a:r>
            <a:r>
              <a:rPr lang="en-US" sz="3600" dirty="0"/>
              <a:t>, </a:t>
            </a:r>
            <a:r>
              <a:rPr lang="en-US" sz="3600" dirty="0">
                <a:solidFill>
                  <a:srgbClr val="067D17"/>
                </a:solidFill>
                <a:effectLst/>
              </a:rPr>
              <a:t>"Ayşe"</a:t>
            </a:r>
            <a:r>
              <a:rPr lang="en-US" sz="3600" dirty="0"/>
              <a:t>, </a:t>
            </a:r>
            <a:r>
              <a:rPr lang="en-US" sz="3600" dirty="0">
                <a:solidFill>
                  <a:srgbClr val="067D17"/>
                </a:solidFill>
                <a:effectLst/>
              </a:rPr>
              <a:t>"Fatma"</a:t>
            </a:r>
            <a:r>
              <a:rPr lang="en-US" sz="3600" dirty="0"/>
              <a:t>};</a:t>
            </a:r>
            <a:br>
              <a:rPr lang="en-US" sz="3600" dirty="0"/>
            </a:br>
            <a:r>
              <a:rPr lang="en-US" sz="3600" dirty="0"/>
              <a:t>         			  				</a:t>
            </a:r>
          </a:p>
          <a:p>
            <a:pPr marL="0" indent="2095500" defTabSz="457200">
              <a:lnSpc>
                <a:spcPct val="100000"/>
              </a:lnSpc>
              <a:spcBef>
                <a:spcPts val="0"/>
              </a:spcBef>
              <a:buSzTx/>
              <a:buNone/>
              <a:defRPr sz="2200" b="1">
                <a:solidFill>
                  <a:srgbClr val="931A68"/>
                </a:solidFill>
                <a:latin typeface="Courier New"/>
                <a:ea typeface="Courier New"/>
                <a:cs typeface="Courier New"/>
                <a:sym typeface="Courier New"/>
              </a:defRPr>
            </a:pPr>
            <a:r>
              <a:rPr lang="en-US" sz="3600" dirty="0" err="1">
                <a:solidFill>
                  <a:srgbClr val="000000"/>
                </a:solidFill>
                <a:effectLst/>
              </a:rPr>
              <a:t>System</a:t>
            </a:r>
            <a:r>
              <a:rPr lang="en-US" sz="3600" dirty="0" err="1"/>
              <a:t>.</a:t>
            </a:r>
            <a:r>
              <a:rPr lang="en-US" sz="3600" i="1" dirty="0" err="1">
                <a:solidFill>
                  <a:srgbClr val="871094"/>
                </a:solidFill>
                <a:effectLst/>
              </a:rPr>
              <a:t>out</a:t>
            </a:r>
            <a:r>
              <a:rPr lang="en-US" sz="3600" dirty="0" err="1"/>
              <a:t>.println</a:t>
            </a:r>
            <a:r>
              <a:rPr lang="en-US" sz="3600" dirty="0"/>
              <a:t>(</a:t>
            </a:r>
            <a:r>
              <a:rPr lang="en-US" sz="3600" dirty="0" err="1">
                <a:solidFill>
                  <a:srgbClr val="000000"/>
                </a:solidFill>
                <a:effectLst/>
              </a:rPr>
              <a:t>Arrays</a:t>
            </a:r>
            <a:r>
              <a:rPr lang="en-US" sz="3600" dirty="0" err="1"/>
              <a:t>.</a:t>
            </a:r>
            <a:r>
              <a:rPr lang="en-US" sz="3600" i="1" dirty="0" err="1">
                <a:effectLst/>
              </a:rPr>
              <a:t>stream</a:t>
            </a:r>
            <a:r>
              <a:rPr lang="en-US" sz="3600" dirty="0"/>
              <a:t>(</a:t>
            </a:r>
            <a:r>
              <a:rPr lang="en-US" sz="3600" dirty="0" err="1">
                <a:solidFill>
                  <a:srgbClr val="000000"/>
                </a:solidFill>
                <a:effectLst/>
              </a:rPr>
              <a:t>isimler</a:t>
            </a:r>
            <a:r>
              <a:rPr lang="en-US" sz="3600" dirty="0"/>
              <a:t>).collect(</a:t>
            </a:r>
            <a:r>
              <a:rPr lang="en-US" sz="3600" dirty="0" err="1">
                <a:solidFill>
                  <a:srgbClr val="000000"/>
                </a:solidFill>
                <a:effectLst/>
              </a:rPr>
              <a:t>Collectors</a:t>
            </a:r>
            <a:r>
              <a:rPr lang="en-US" sz="3600" dirty="0" err="1"/>
              <a:t>.</a:t>
            </a:r>
            <a:r>
              <a:rPr lang="en-US" sz="3600" i="1" dirty="0" err="1">
                <a:effectLst/>
              </a:rPr>
              <a:t>toList</a:t>
            </a:r>
            <a:r>
              <a:rPr lang="en-US" sz="3600" dirty="0"/>
              <a:t>()));</a:t>
            </a:r>
            <a:br>
              <a:rPr lang="en-US" sz="3600" dirty="0"/>
            </a:br>
            <a:br>
              <a:rPr lang="en-US" sz="3600" dirty="0"/>
            </a:br>
            <a:r>
              <a:rPr lang="en-US" sz="3600" dirty="0"/>
              <a:t>    }</a:t>
            </a:r>
            <a:br>
              <a:rPr lang="en-US" sz="3600" dirty="0"/>
            </a:br>
            <a:r>
              <a:rPr lang="en-US" sz="3600" dirty="0"/>
              <a:t>}</a:t>
            </a:r>
            <a:br>
              <a:rPr lang="en-US" sz="4000" dirty="0"/>
            </a:br>
            <a:endParaRPr sz="4000" dirty="0"/>
          </a:p>
        </p:txBody>
      </p:sp>
      <p:sp>
        <p:nvSpPr>
          <p:cNvPr id="253" name="1…"/>
          <p:cNvSpPr txBox="1"/>
          <p:nvPr/>
        </p:nvSpPr>
        <p:spPr>
          <a:xfrm>
            <a:off x="9722657" y="8024880"/>
            <a:ext cx="4938685" cy="1362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57200">
              <a:defRPr sz="2300">
                <a:solidFill>
                  <a:srgbClr val="FEFFFF"/>
                </a:solidFill>
              </a:defRPr>
            </a:pPr>
            <a:r>
              <a:t>1</a:t>
            </a:r>
          </a:p>
          <a:p>
            <a:pPr defTabSz="457200">
              <a:defRPr sz="2300">
                <a:solidFill>
                  <a:srgbClr val="FEFFFF"/>
                </a:solidFill>
              </a:defRPr>
            </a:pPr>
            <a:r>
              <a:t>2</a:t>
            </a:r>
          </a:p>
          <a:p>
            <a:pPr defTabSz="457200">
              <a:defRPr sz="2300">
                <a:solidFill>
                  <a:srgbClr val="FEFFFF"/>
                </a:solidFill>
              </a:defRPr>
            </a:pPr>
            <a:r>
              <a:t>3</a:t>
            </a:r>
          </a:p>
          <a:p>
            <a:pPr defTabSz="457200">
              <a:defRPr sz="2300">
                <a:solidFill>
                  <a:srgbClr val="FEFFFF"/>
                </a:solidFill>
              </a:defRPr>
            </a:pPr>
            <a:r>
              <a:t>4</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1E31-2902-C475-B1AD-F0D32D6B355C}"/>
              </a:ext>
            </a:extLst>
          </p:cNvPr>
          <p:cNvSpPr>
            <a:spLocks noGrp="1"/>
          </p:cNvSpPr>
          <p:nvPr>
            <p:ph type="title"/>
          </p:nvPr>
        </p:nvSpPr>
        <p:spPr/>
        <p:txBody>
          <a:bodyPr/>
          <a:lstStyle/>
          <a:p>
            <a:r>
              <a:rPr lang="tr-TR" dirty="0" err="1"/>
              <a:t>IntStream</a:t>
            </a:r>
            <a:r>
              <a:rPr lang="tr-TR" dirty="0"/>
              <a:t>, </a:t>
            </a:r>
            <a:r>
              <a:rPr lang="tr-TR" dirty="0" err="1"/>
              <a:t>LongStream</a:t>
            </a:r>
            <a:r>
              <a:rPr lang="tr-TR" dirty="0"/>
              <a:t> ve </a:t>
            </a:r>
            <a:r>
              <a:rPr lang="tr-TR" dirty="0" err="1"/>
              <a:t>DoubleStream</a:t>
            </a:r>
            <a:endParaRPr lang="tr-TR" dirty="0"/>
          </a:p>
        </p:txBody>
      </p:sp>
      <p:sp>
        <p:nvSpPr>
          <p:cNvPr id="3" name="Text Placeholder 2">
            <a:extLst>
              <a:ext uri="{FF2B5EF4-FFF2-40B4-BE49-F238E27FC236}">
                <a16:creationId xmlns:a16="http://schemas.microsoft.com/office/drawing/2014/main" id="{8341028E-3E5E-FE57-C130-08AB31CB8AA9}"/>
              </a:ext>
            </a:extLst>
          </p:cNvPr>
          <p:cNvSpPr>
            <a:spLocks noGrp="1"/>
          </p:cNvSpPr>
          <p:nvPr>
            <p:ph type="body" idx="1"/>
          </p:nvPr>
        </p:nvSpPr>
        <p:spPr/>
        <p:txBody>
          <a:bodyPr>
            <a:normAutofit/>
          </a:bodyPr>
          <a:lstStyle/>
          <a:p>
            <a:r>
              <a:rPr lang="en-AU" dirty="0" err="1"/>
              <a:t>IntStream</a:t>
            </a:r>
            <a:r>
              <a:rPr lang="en-AU" dirty="0"/>
              <a:t>, </a:t>
            </a:r>
            <a:r>
              <a:rPr lang="en-AU" dirty="0" err="1"/>
              <a:t>LongStream</a:t>
            </a:r>
            <a:r>
              <a:rPr lang="en-AU" dirty="0"/>
              <a:t>, and </a:t>
            </a:r>
            <a:r>
              <a:rPr lang="en-AU" dirty="0" err="1"/>
              <a:t>DoubleStream</a:t>
            </a:r>
            <a:r>
              <a:rPr lang="en-AU" dirty="0"/>
              <a:t> are special type of streams for processing a sequence of primitive int, long, and double values.</a:t>
            </a:r>
          </a:p>
          <a:p>
            <a:r>
              <a:rPr lang="en-AU" dirty="0"/>
              <a:t>Additionally, you can use the sum(), average(), and summary Statistics()methods for returning the sum, average, and various statistics of the elements in the stream. You can use the </a:t>
            </a:r>
            <a:r>
              <a:rPr lang="en-AU" dirty="0" err="1"/>
              <a:t>mapToInt</a:t>
            </a:r>
            <a:r>
              <a:rPr lang="en-AU" dirty="0"/>
              <a:t> method to convert a Stream to an </a:t>
            </a:r>
            <a:r>
              <a:rPr lang="en-AU" dirty="0" err="1"/>
              <a:t>IntStream</a:t>
            </a:r>
            <a:r>
              <a:rPr lang="en-AU" dirty="0"/>
              <a:t> and use the map method to convert any stream including an </a:t>
            </a:r>
            <a:r>
              <a:rPr lang="en-AU" dirty="0" err="1"/>
              <a:t>IntStream</a:t>
            </a:r>
            <a:r>
              <a:rPr lang="en-AU" dirty="0"/>
              <a:t> to a Stream.</a:t>
            </a:r>
          </a:p>
        </p:txBody>
      </p:sp>
    </p:spTree>
    <p:extLst>
      <p:ext uri="{BB962C8B-B14F-4D97-AF65-F5344CB8AC3E}">
        <p14:creationId xmlns:p14="http://schemas.microsoft.com/office/powerpoint/2010/main" val="359291648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Koleksiyonlarda Stream"/>
          <p:cNvSpPr txBox="1">
            <a:spLocks noGrp="1"/>
          </p:cNvSpPr>
          <p:nvPr>
            <p:ph type="title"/>
          </p:nvPr>
        </p:nvSpPr>
        <p:spPr>
          <a:xfrm>
            <a:off x="765750" y="263524"/>
            <a:ext cx="22852500" cy="2022445"/>
          </a:xfrm>
          <a:prstGeom prst="rect">
            <a:avLst/>
          </a:prstGeom>
        </p:spPr>
        <p:txBody>
          <a:bodyPr/>
          <a:lstStyle/>
          <a:p>
            <a:r>
              <a:rPr lang="tr-TR" dirty="0" err="1"/>
              <a:t>IntStream</a:t>
            </a:r>
            <a:r>
              <a:rPr lang="tr-TR" dirty="0"/>
              <a:t>, </a:t>
            </a:r>
            <a:r>
              <a:rPr lang="tr-TR" dirty="0" err="1"/>
              <a:t>LongStream</a:t>
            </a:r>
            <a:r>
              <a:rPr lang="tr-TR" dirty="0"/>
              <a:t> ve </a:t>
            </a:r>
            <a:r>
              <a:rPr lang="tr-TR" dirty="0" err="1"/>
              <a:t>DoubleStream</a:t>
            </a:r>
            <a:endParaRPr dirty="0"/>
          </a:p>
        </p:txBody>
      </p:sp>
      <p:sp>
        <p:nvSpPr>
          <p:cNvPr id="252" name="import java.io.*;…"/>
          <p:cNvSpPr txBox="1">
            <a:spLocks noGrp="1"/>
          </p:cNvSpPr>
          <p:nvPr>
            <p:ph type="body" idx="1"/>
          </p:nvPr>
        </p:nvSpPr>
        <p:spPr>
          <a:xfrm>
            <a:off x="838230" y="2606681"/>
            <a:ext cx="22707542" cy="9823486"/>
          </a:xfrm>
          <a:prstGeom prst="rect">
            <a:avLst/>
          </a:prstGeom>
        </p:spPr>
        <p:txBody>
          <a:bodyPr>
            <a:normAutofit/>
          </a:bodyPr>
          <a:lstStyle/>
          <a:p>
            <a:pPr marL="0" indent="0" defTabSz="457200">
              <a:lnSpc>
                <a:spcPct val="100000"/>
              </a:lnSpc>
              <a:spcBef>
                <a:spcPts val="0"/>
              </a:spcBef>
              <a:buSzTx/>
              <a:buNone/>
              <a:defRPr sz="2200" b="1">
                <a:solidFill>
                  <a:srgbClr val="931A68"/>
                </a:solidFill>
                <a:latin typeface="Courier New"/>
                <a:ea typeface="Courier New"/>
                <a:cs typeface="Courier New"/>
                <a:sym typeface="Courier New"/>
              </a:defRPr>
            </a:pPr>
            <a:r>
              <a:rPr lang="en-US" sz="3600" dirty="0">
                <a:solidFill>
                  <a:srgbClr val="0033B3"/>
                </a:solidFill>
                <a:effectLst/>
              </a:rPr>
              <a:t>import </a:t>
            </a:r>
            <a:r>
              <a:rPr lang="en-US" sz="3600" dirty="0" err="1">
                <a:solidFill>
                  <a:srgbClr val="000000"/>
                </a:solidFill>
                <a:effectLst/>
              </a:rPr>
              <a:t>java.util</a:t>
            </a:r>
            <a:r>
              <a:rPr lang="en-US" sz="3600" dirty="0">
                <a:solidFill>
                  <a:srgbClr val="000000"/>
                </a:solidFill>
                <a:effectLst/>
              </a:rPr>
              <a:t>.</a:t>
            </a:r>
            <a:r>
              <a:rPr lang="en-US" sz="3600" dirty="0"/>
              <a:t>*;</a:t>
            </a:r>
            <a:br>
              <a:rPr lang="en-US" sz="3600" dirty="0"/>
            </a:br>
            <a:r>
              <a:rPr lang="en-US" sz="3600" dirty="0">
                <a:solidFill>
                  <a:srgbClr val="0033B3"/>
                </a:solidFill>
                <a:effectLst/>
              </a:rPr>
              <a:t>import </a:t>
            </a:r>
            <a:r>
              <a:rPr lang="en-US" sz="3600" dirty="0" err="1">
                <a:solidFill>
                  <a:srgbClr val="000000"/>
                </a:solidFill>
                <a:effectLst/>
              </a:rPr>
              <a:t>java.util.stream.IntStream</a:t>
            </a:r>
            <a:r>
              <a:rPr lang="en-US" sz="3600" dirty="0"/>
              <a:t>;</a:t>
            </a:r>
            <a:br>
              <a:rPr lang="en-US" sz="3600" dirty="0"/>
            </a:br>
            <a:br>
              <a:rPr lang="en-US" sz="3600" dirty="0"/>
            </a:br>
            <a:r>
              <a:rPr lang="en-US" sz="3600" dirty="0">
                <a:solidFill>
                  <a:srgbClr val="0033B3"/>
                </a:solidFill>
                <a:effectLst/>
              </a:rPr>
              <a:t>public class </a:t>
            </a:r>
            <a:r>
              <a:rPr lang="en-US" sz="3600" dirty="0" err="1">
                <a:solidFill>
                  <a:srgbClr val="000000"/>
                </a:solidFill>
                <a:effectLst/>
              </a:rPr>
              <a:t>TopluStream</a:t>
            </a:r>
            <a:r>
              <a:rPr lang="en-US" sz="3600" dirty="0">
                <a:solidFill>
                  <a:srgbClr val="000000"/>
                </a:solidFill>
                <a:effectLst/>
              </a:rPr>
              <a:t> </a:t>
            </a:r>
            <a:r>
              <a:rPr lang="en-US" sz="3600" dirty="0"/>
              <a:t>{</a:t>
            </a:r>
            <a:br>
              <a:rPr lang="en-US" sz="3600" dirty="0"/>
            </a:br>
            <a:br>
              <a:rPr lang="en-US" sz="3600" dirty="0"/>
            </a:br>
            <a:r>
              <a:rPr lang="en-US" sz="3600" dirty="0"/>
              <a:t>    </a:t>
            </a:r>
            <a:r>
              <a:rPr lang="en-US" sz="3600" dirty="0">
                <a:solidFill>
                  <a:srgbClr val="0033B3"/>
                </a:solidFill>
                <a:effectLst/>
              </a:rPr>
              <a:t>public static void </a:t>
            </a:r>
            <a:r>
              <a:rPr lang="en-US" sz="3600" dirty="0">
                <a:solidFill>
                  <a:srgbClr val="00627A"/>
                </a:solidFill>
                <a:effectLst/>
              </a:rPr>
              <a:t>main</a:t>
            </a:r>
            <a:r>
              <a:rPr lang="en-US" sz="3600" dirty="0"/>
              <a:t>(</a:t>
            </a:r>
            <a:r>
              <a:rPr lang="en-US" sz="3600" dirty="0">
                <a:solidFill>
                  <a:srgbClr val="000000"/>
                </a:solidFill>
                <a:effectLst/>
              </a:rPr>
              <a:t>String</a:t>
            </a:r>
            <a:r>
              <a:rPr lang="en-US" sz="3600" dirty="0"/>
              <a:t>[] </a:t>
            </a:r>
            <a:r>
              <a:rPr lang="en-US" sz="3600" dirty="0" err="1"/>
              <a:t>args</a:t>
            </a:r>
            <a:r>
              <a:rPr lang="en-US" sz="3600" dirty="0"/>
              <a:t>)</a:t>
            </a:r>
            <a:br>
              <a:rPr lang="en-US" sz="3600" dirty="0"/>
            </a:br>
            <a:r>
              <a:rPr lang="en-US" sz="3600" dirty="0"/>
              <a:t>    {</a:t>
            </a:r>
            <a:br>
              <a:rPr lang="en-US" sz="3600" dirty="0"/>
            </a:br>
            <a:r>
              <a:rPr lang="en-US" sz="3600" dirty="0"/>
              <a:t>        </a:t>
            </a:r>
            <a:r>
              <a:rPr lang="en-US" sz="3600" dirty="0" err="1">
                <a:solidFill>
                  <a:srgbClr val="000000"/>
                </a:solidFill>
                <a:effectLst/>
              </a:rPr>
              <a:t>IntStream</a:t>
            </a:r>
            <a:r>
              <a:rPr lang="en-US" sz="3600" dirty="0" err="1"/>
              <a:t>.</a:t>
            </a:r>
            <a:r>
              <a:rPr lang="en-US" sz="3600" i="1" dirty="0" err="1">
                <a:effectLst/>
              </a:rPr>
              <a:t>range</a:t>
            </a:r>
            <a:r>
              <a:rPr lang="en-US" sz="3600" dirty="0"/>
              <a:t>(</a:t>
            </a:r>
            <a:r>
              <a:rPr lang="en-US" sz="3600" dirty="0">
                <a:solidFill>
                  <a:srgbClr val="1750EB"/>
                </a:solidFill>
                <a:effectLst/>
              </a:rPr>
              <a:t>1</a:t>
            </a:r>
            <a:r>
              <a:rPr lang="en-US" sz="3600" dirty="0"/>
              <a:t>,</a:t>
            </a:r>
            <a:r>
              <a:rPr lang="en-US" sz="3600" dirty="0">
                <a:solidFill>
                  <a:srgbClr val="1750EB"/>
                </a:solidFill>
                <a:effectLst/>
              </a:rPr>
              <a:t>10</a:t>
            </a:r>
            <a:r>
              <a:rPr lang="en-US" sz="3600" dirty="0"/>
              <a:t>)</a:t>
            </a:r>
            <a:br>
              <a:rPr lang="en-US" sz="3600" dirty="0"/>
            </a:br>
            <a:r>
              <a:rPr lang="en-US" sz="3600" dirty="0"/>
              <a:t>                 .</a:t>
            </a:r>
            <a:r>
              <a:rPr lang="en-US" sz="3600" dirty="0" err="1"/>
              <a:t>forEach</a:t>
            </a:r>
            <a:r>
              <a:rPr lang="en-US" sz="3600" dirty="0"/>
              <a:t>(</a:t>
            </a:r>
            <a:r>
              <a:rPr lang="en-US" sz="3600" dirty="0" err="1">
                <a:solidFill>
                  <a:srgbClr val="000000"/>
                </a:solidFill>
                <a:effectLst/>
              </a:rPr>
              <a:t>System</a:t>
            </a:r>
            <a:r>
              <a:rPr lang="en-US" sz="3600" dirty="0" err="1"/>
              <a:t>.</a:t>
            </a:r>
            <a:r>
              <a:rPr lang="en-US" sz="3600" i="1" dirty="0" err="1">
                <a:solidFill>
                  <a:srgbClr val="871094"/>
                </a:solidFill>
                <a:effectLst/>
              </a:rPr>
              <a:t>out</a:t>
            </a:r>
            <a:r>
              <a:rPr lang="en-US" sz="3600" dirty="0"/>
              <a:t>::</a:t>
            </a:r>
            <a:r>
              <a:rPr lang="en-US" sz="3600" dirty="0" err="1"/>
              <a:t>println</a:t>
            </a:r>
            <a:r>
              <a:rPr lang="en-US" sz="3600" dirty="0"/>
              <a:t>);</a:t>
            </a:r>
            <a:br>
              <a:rPr lang="en-US" sz="3600" dirty="0"/>
            </a:br>
            <a:br>
              <a:rPr lang="en-US" sz="3600" dirty="0"/>
            </a:br>
            <a:r>
              <a:rPr lang="en-US" sz="3600" dirty="0"/>
              <a:t>    }</a:t>
            </a:r>
            <a:br>
              <a:rPr lang="en-US" sz="3600" dirty="0"/>
            </a:br>
            <a:r>
              <a:rPr lang="en-US" sz="3600" dirty="0"/>
              <a:t>}</a:t>
            </a:r>
            <a:br>
              <a:rPr lang="en-US" sz="3600" dirty="0"/>
            </a:br>
            <a:endParaRPr sz="3600" dirty="0"/>
          </a:p>
        </p:txBody>
      </p:sp>
      <p:sp>
        <p:nvSpPr>
          <p:cNvPr id="253" name="1…"/>
          <p:cNvSpPr txBox="1"/>
          <p:nvPr/>
        </p:nvSpPr>
        <p:spPr>
          <a:xfrm>
            <a:off x="9722657" y="8024880"/>
            <a:ext cx="4938685" cy="13620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57200">
              <a:defRPr sz="2300">
                <a:solidFill>
                  <a:srgbClr val="FEFFFF"/>
                </a:solidFill>
              </a:defRPr>
            </a:pPr>
            <a:r>
              <a:t>1</a:t>
            </a:r>
          </a:p>
          <a:p>
            <a:pPr defTabSz="457200">
              <a:defRPr sz="2300">
                <a:solidFill>
                  <a:srgbClr val="FEFFFF"/>
                </a:solidFill>
              </a:defRPr>
            </a:pPr>
            <a:r>
              <a:t>2</a:t>
            </a:r>
          </a:p>
          <a:p>
            <a:pPr defTabSz="457200">
              <a:defRPr sz="2300">
                <a:solidFill>
                  <a:srgbClr val="FEFFFF"/>
                </a:solidFill>
              </a:defRPr>
            </a:pPr>
            <a:r>
              <a:t>3</a:t>
            </a:r>
          </a:p>
          <a:p>
            <a:pPr defTabSz="457200">
              <a:defRPr sz="2300">
                <a:solidFill>
                  <a:srgbClr val="FEFFFF"/>
                </a:solidFill>
              </a:defRPr>
            </a:pPr>
            <a:r>
              <a:t>4</a:t>
            </a:r>
          </a:p>
        </p:txBody>
      </p:sp>
    </p:spTree>
    <p:extLst>
      <p:ext uri="{BB962C8B-B14F-4D97-AF65-F5344CB8AC3E}">
        <p14:creationId xmlns:p14="http://schemas.microsoft.com/office/powerpoint/2010/main" val="16774788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Koleksiyonlarda Stream"/>
          <p:cNvSpPr txBox="1">
            <a:spLocks noGrp="1"/>
          </p:cNvSpPr>
          <p:nvPr>
            <p:ph type="title"/>
          </p:nvPr>
        </p:nvSpPr>
        <p:spPr>
          <a:xfrm>
            <a:off x="765750" y="263524"/>
            <a:ext cx="22852500" cy="2022445"/>
          </a:xfrm>
          <a:prstGeom prst="rect">
            <a:avLst/>
          </a:prstGeom>
        </p:spPr>
        <p:txBody>
          <a:bodyPr/>
          <a:lstStyle/>
          <a:p>
            <a:r>
              <a:rPr lang="tr-TR" dirty="0" err="1"/>
              <a:t>IntStream</a:t>
            </a:r>
            <a:r>
              <a:rPr lang="tr-TR" dirty="0"/>
              <a:t>, </a:t>
            </a:r>
            <a:r>
              <a:rPr lang="tr-TR" dirty="0" err="1"/>
              <a:t>LongStream</a:t>
            </a:r>
            <a:r>
              <a:rPr lang="tr-TR" dirty="0"/>
              <a:t> ve </a:t>
            </a:r>
            <a:r>
              <a:rPr lang="tr-TR" dirty="0" err="1"/>
              <a:t>DoubleStream</a:t>
            </a:r>
            <a:endParaRPr dirty="0"/>
          </a:p>
        </p:txBody>
      </p:sp>
      <p:sp>
        <p:nvSpPr>
          <p:cNvPr id="252" name="import java.io.*;…"/>
          <p:cNvSpPr txBox="1">
            <a:spLocks noGrp="1"/>
          </p:cNvSpPr>
          <p:nvPr>
            <p:ph type="body" idx="1"/>
          </p:nvPr>
        </p:nvSpPr>
        <p:spPr>
          <a:xfrm>
            <a:off x="838230" y="2606681"/>
            <a:ext cx="22707542" cy="9823486"/>
          </a:xfrm>
          <a:prstGeom prst="rect">
            <a:avLst/>
          </a:prstGeom>
        </p:spPr>
        <p:txBody>
          <a:bodyPr>
            <a:normAutofit/>
          </a:bodyPr>
          <a:lstStyle/>
          <a:p>
            <a:pPr marL="0" indent="0" defTabSz="457200">
              <a:lnSpc>
                <a:spcPct val="100000"/>
              </a:lnSpc>
              <a:spcBef>
                <a:spcPts val="0"/>
              </a:spcBef>
              <a:buSzTx/>
              <a:buNone/>
              <a:defRPr sz="2200" b="1">
                <a:solidFill>
                  <a:srgbClr val="931A68"/>
                </a:solidFill>
                <a:latin typeface="Courier New"/>
                <a:ea typeface="Courier New"/>
                <a:cs typeface="Courier New"/>
                <a:sym typeface="Courier New"/>
              </a:defRPr>
            </a:pPr>
            <a:r>
              <a:rPr lang="en-US" sz="3600" dirty="0">
                <a:solidFill>
                  <a:srgbClr val="0033B3"/>
                </a:solidFill>
                <a:effectLst/>
              </a:rPr>
              <a:t>import </a:t>
            </a:r>
            <a:r>
              <a:rPr lang="en-US" sz="3600" dirty="0" err="1">
                <a:solidFill>
                  <a:srgbClr val="000000"/>
                </a:solidFill>
                <a:effectLst/>
              </a:rPr>
              <a:t>java.util</a:t>
            </a:r>
            <a:r>
              <a:rPr lang="en-US" sz="3600" dirty="0">
                <a:solidFill>
                  <a:srgbClr val="000000"/>
                </a:solidFill>
                <a:effectLst/>
              </a:rPr>
              <a:t>.</a:t>
            </a:r>
            <a:r>
              <a:rPr lang="en-US" sz="3600" dirty="0"/>
              <a:t>*;</a:t>
            </a:r>
            <a:br>
              <a:rPr lang="en-US" sz="3600" dirty="0"/>
            </a:br>
            <a:r>
              <a:rPr lang="en-US" sz="3600" dirty="0">
                <a:solidFill>
                  <a:srgbClr val="0033B3"/>
                </a:solidFill>
                <a:effectLst/>
              </a:rPr>
              <a:t>import </a:t>
            </a:r>
            <a:r>
              <a:rPr lang="en-US" sz="3600" dirty="0" err="1">
                <a:solidFill>
                  <a:srgbClr val="000000"/>
                </a:solidFill>
                <a:effectLst/>
              </a:rPr>
              <a:t>java.util.stream.IntStream</a:t>
            </a:r>
            <a:r>
              <a:rPr lang="en-US" sz="3600" dirty="0"/>
              <a:t>;</a:t>
            </a:r>
            <a:br>
              <a:rPr lang="en-US" sz="3600" dirty="0"/>
            </a:br>
            <a:br>
              <a:rPr lang="en-US" sz="3600" dirty="0"/>
            </a:br>
            <a:r>
              <a:rPr lang="en-US" sz="3600" dirty="0">
                <a:solidFill>
                  <a:srgbClr val="0033B3"/>
                </a:solidFill>
                <a:effectLst/>
              </a:rPr>
              <a:t>public class </a:t>
            </a:r>
            <a:r>
              <a:rPr lang="en-US" sz="3600" dirty="0" err="1">
                <a:solidFill>
                  <a:srgbClr val="000000"/>
                </a:solidFill>
                <a:effectLst/>
              </a:rPr>
              <a:t>TopluStream</a:t>
            </a:r>
            <a:r>
              <a:rPr lang="en-US" sz="3600" dirty="0">
                <a:solidFill>
                  <a:srgbClr val="000000"/>
                </a:solidFill>
                <a:effectLst/>
              </a:rPr>
              <a:t> </a:t>
            </a:r>
            <a:r>
              <a:rPr lang="en-US" sz="3600" dirty="0"/>
              <a:t>{</a:t>
            </a:r>
            <a:br>
              <a:rPr lang="en-US" sz="3600" dirty="0"/>
            </a:br>
            <a:br>
              <a:rPr lang="en-US" sz="3600" dirty="0"/>
            </a:br>
            <a:r>
              <a:rPr lang="en-US" sz="3600" dirty="0"/>
              <a:t>    </a:t>
            </a:r>
            <a:r>
              <a:rPr lang="en-US" sz="3600" dirty="0">
                <a:solidFill>
                  <a:srgbClr val="0033B3"/>
                </a:solidFill>
                <a:effectLst/>
              </a:rPr>
              <a:t>public static void </a:t>
            </a:r>
            <a:r>
              <a:rPr lang="en-US" sz="3600" dirty="0">
                <a:solidFill>
                  <a:srgbClr val="00627A"/>
                </a:solidFill>
                <a:effectLst/>
              </a:rPr>
              <a:t>main</a:t>
            </a:r>
            <a:r>
              <a:rPr lang="en-US" sz="3600" dirty="0"/>
              <a:t>(</a:t>
            </a:r>
            <a:r>
              <a:rPr lang="en-US" sz="3600" dirty="0">
                <a:solidFill>
                  <a:srgbClr val="000000"/>
                </a:solidFill>
                <a:effectLst/>
              </a:rPr>
              <a:t>String</a:t>
            </a:r>
            <a:r>
              <a:rPr lang="en-US" sz="3600" dirty="0"/>
              <a:t>[] </a:t>
            </a:r>
            <a:r>
              <a:rPr lang="en-US" sz="3600" dirty="0" err="1"/>
              <a:t>args</a:t>
            </a:r>
            <a:r>
              <a:rPr lang="en-US" sz="3600" dirty="0"/>
              <a:t>)</a:t>
            </a:r>
            <a:br>
              <a:rPr lang="en-US" sz="3600" dirty="0"/>
            </a:br>
            <a:r>
              <a:rPr lang="en-US" sz="3600" dirty="0"/>
              <a:t>    {</a:t>
            </a:r>
            <a:br>
              <a:rPr lang="en-US" sz="3600" dirty="0"/>
            </a:br>
            <a:r>
              <a:rPr lang="en-US" sz="3600" dirty="0"/>
              <a:t>        </a:t>
            </a:r>
            <a:r>
              <a:rPr lang="en-US" sz="3600" dirty="0">
                <a:solidFill>
                  <a:srgbClr val="0033B3"/>
                </a:solidFill>
                <a:effectLst/>
              </a:rPr>
              <a:t>int </a:t>
            </a:r>
            <a:r>
              <a:rPr lang="en-US" sz="3600" dirty="0"/>
              <a:t>[] </a:t>
            </a:r>
            <a:r>
              <a:rPr lang="en-US" sz="3600" dirty="0" err="1">
                <a:solidFill>
                  <a:srgbClr val="000000"/>
                </a:solidFill>
                <a:effectLst/>
              </a:rPr>
              <a:t>sayilar</a:t>
            </a:r>
            <a:r>
              <a:rPr lang="en-US" sz="3600" dirty="0">
                <a:solidFill>
                  <a:srgbClr val="000000"/>
                </a:solidFill>
                <a:effectLst/>
              </a:rPr>
              <a:t> </a:t>
            </a:r>
            <a:r>
              <a:rPr lang="en-US" sz="3600" dirty="0"/>
              <a:t>= </a:t>
            </a:r>
            <a:r>
              <a:rPr lang="en-US" sz="3600" dirty="0">
                <a:solidFill>
                  <a:srgbClr val="0033B3"/>
                </a:solidFill>
                <a:effectLst/>
              </a:rPr>
              <a:t>new int</a:t>
            </a:r>
            <a:r>
              <a:rPr lang="en-US" sz="3600" dirty="0"/>
              <a:t>[</a:t>
            </a:r>
            <a:r>
              <a:rPr lang="en-US" sz="3600" dirty="0">
                <a:solidFill>
                  <a:srgbClr val="1750EB"/>
                </a:solidFill>
                <a:effectLst/>
              </a:rPr>
              <a:t>100</a:t>
            </a:r>
            <a:r>
              <a:rPr lang="en-US" sz="3600" dirty="0"/>
              <a:t>];</a:t>
            </a:r>
            <a:br>
              <a:rPr lang="en-US" sz="3600" dirty="0"/>
            </a:br>
            <a:r>
              <a:rPr lang="en-US" sz="3600" dirty="0"/>
              <a:t>        </a:t>
            </a:r>
            <a:r>
              <a:rPr lang="en-US" sz="3600" dirty="0" err="1">
                <a:solidFill>
                  <a:srgbClr val="000000"/>
                </a:solidFill>
                <a:effectLst/>
              </a:rPr>
              <a:t>sayilar</a:t>
            </a:r>
            <a:r>
              <a:rPr lang="en-US" sz="3600" dirty="0">
                <a:solidFill>
                  <a:srgbClr val="000000"/>
                </a:solidFill>
                <a:effectLst/>
              </a:rPr>
              <a:t> </a:t>
            </a:r>
            <a:r>
              <a:rPr lang="en-US" sz="3600" dirty="0"/>
              <a:t>= </a:t>
            </a:r>
            <a:r>
              <a:rPr lang="en-US" sz="3600" dirty="0" err="1">
                <a:solidFill>
                  <a:srgbClr val="000000"/>
                </a:solidFill>
                <a:effectLst/>
              </a:rPr>
              <a:t>IntStream</a:t>
            </a:r>
            <a:r>
              <a:rPr lang="en-US" sz="3600" dirty="0" err="1"/>
              <a:t>.</a:t>
            </a:r>
            <a:r>
              <a:rPr lang="en-US" sz="3600" i="1" dirty="0" err="1">
                <a:effectLst/>
              </a:rPr>
              <a:t>range</a:t>
            </a:r>
            <a:r>
              <a:rPr lang="en-US" sz="3600" dirty="0"/>
              <a:t>(</a:t>
            </a:r>
            <a:r>
              <a:rPr lang="en-US" sz="3600" dirty="0">
                <a:solidFill>
                  <a:srgbClr val="1750EB"/>
                </a:solidFill>
                <a:effectLst/>
              </a:rPr>
              <a:t>0</a:t>
            </a:r>
            <a:r>
              <a:rPr lang="en-US" sz="3600" dirty="0"/>
              <a:t>,</a:t>
            </a:r>
            <a:r>
              <a:rPr lang="en-US" sz="3600" dirty="0">
                <a:solidFill>
                  <a:srgbClr val="1750EB"/>
                </a:solidFill>
                <a:effectLst/>
              </a:rPr>
              <a:t>99</a:t>
            </a:r>
            <a:r>
              <a:rPr lang="en-US" sz="3600" dirty="0"/>
              <a:t>).</a:t>
            </a:r>
            <a:r>
              <a:rPr lang="en-US" sz="3600" dirty="0" err="1"/>
              <a:t>toArray</a:t>
            </a:r>
            <a:r>
              <a:rPr lang="en-US" sz="3600" dirty="0"/>
              <a:t>();</a:t>
            </a:r>
            <a:br>
              <a:rPr lang="en-US" sz="3600" dirty="0"/>
            </a:br>
            <a:r>
              <a:rPr lang="en-US" sz="3600" dirty="0"/>
              <a:t>        </a:t>
            </a:r>
            <a:r>
              <a:rPr lang="en-US" sz="3600" dirty="0" err="1">
                <a:solidFill>
                  <a:srgbClr val="000000"/>
                </a:solidFill>
                <a:effectLst/>
              </a:rPr>
              <a:t>Arrays</a:t>
            </a:r>
            <a:r>
              <a:rPr lang="en-US" sz="3600" dirty="0" err="1"/>
              <a:t>.</a:t>
            </a:r>
            <a:r>
              <a:rPr lang="en-US" sz="3600" i="1" dirty="0" err="1">
                <a:effectLst/>
              </a:rPr>
              <a:t>stream</a:t>
            </a:r>
            <a:r>
              <a:rPr lang="en-US" sz="3600" dirty="0"/>
              <a:t>(</a:t>
            </a:r>
            <a:r>
              <a:rPr lang="en-US" sz="3600" dirty="0" err="1">
                <a:solidFill>
                  <a:srgbClr val="000000"/>
                </a:solidFill>
                <a:effectLst/>
              </a:rPr>
              <a:t>sayilar</a:t>
            </a:r>
            <a:r>
              <a:rPr lang="en-US" sz="3600" dirty="0"/>
              <a:t>).limit(</a:t>
            </a:r>
            <a:r>
              <a:rPr lang="en-US" sz="3600" dirty="0">
                <a:solidFill>
                  <a:srgbClr val="1750EB"/>
                </a:solidFill>
                <a:effectLst/>
              </a:rPr>
              <a:t>10</a:t>
            </a:r>
            <a:r>
              <a:rPr lang="en-US" sz="3600" dirty="0"/>
              <a:t>)</a:t>
            </a:r>
            <a:br>
              <a:rPr lang="en-US" sz="3600" dirty="0"/>
            </a:br>
            <a:r>
              <a:rPr lang="en-US" sz="3600" dirty="0"/>
              <a:t>                              .filter(value -&gt; value&gt;</a:t>
            </a:r>
            <a:r>
              <a:rPr lang="en-US" sz="3600" dirty="0">
                <a:solidFill>
                  <a:srgbClr val="1750EB"/>
                </a:solidFill>
                <a:effectLst/>
              </a:rPr>
              <a:t>4</a:t>
            </a:r>
            <a:r>
              <a:rPr lang="en-US" sz="3600" dirty="0"/>
              <a:t>)</a:t>
            </a:r>
            <a:br>
              <a:rPr lang="en-US" sz="3600" dirty="0"/>
            </a:br>
            <a:r>
              <a:rPr lang="en-US" sz="3600" dirty="0"/>
              <a:t>                              .</a:t>
            </a:r>
            <a:r>
              <a:rPr lang="en-US" sz="3600" dirty="0" err="1"/>
              <a:t>forEach</a:t>
            </a:r>
            <a:r>
              <a:rPr lang="en-US" sz="3600" dirty="0"/>
              <a:t>(e -&gt; </a:t>
            </a:r>
            <a:r>
              <a:rPr lang="en-US" sz="3600" dirty="0" err="1">
                <a:solidFill>
                  <a:srgbClr val="000000"/>
                </a:solidFill>
                <a:effectLst/>
              </a:rPr>
              <a:t>System</a:t>
            </a:r>
            <a:r>
              <a:rPr lang="en-US" sz="3600" dirty="0" err="1"/>
              <a:t>.</a:t>
            </a:r>
            <a:r>
              <a:rPr lang="en-US" sz="3600" i="1" dirty="0" err="1">
                <a:solidFill>
                  <a:srgbClr val="871094"/>
                </a:solidFill>
                <a:effectLst/>
              </a:rPr>
              <a:t>out</a:t>
            </a:r>
            <a:r>
              <a:rPr lang="en-US" sz="3600" dirty="0" err="1"/>
              <a:t>.println</a:t>
            </a:r>
            <a:r>
              <a:rPr lang="en-US" sz="3600" dirty="0"/>
              <a:t>(e));</a:t>
            </a:r>
            <a:br>
              <a:rPr lang="en-US" sz="3600" dirty="0"/>
            </a:br>
            <a:br>
              <a:rPr lang="en-US" sz="3600" dirty="0"/>
            </a:br>
            <a:r>
              <a:rPr lang="en-US" sz="3600" dirty="0"/>
              <a:t>    }</a:t>
            </a:r>
            <a:br>
              <a:rPr lang="en-US" sz="3600" dirty="0"/>
            </a:br>
            <a:r>
              <a:rPr lang="en-US" sz="3600" dirty="0"/>
              <a:t>}</a:t>
            </a:r>
            <a:br>
              <a:rPr lang="en-US" sz="3600" dirty="0"/>
            </a:br>
            <a:endParaRPr sz="3600" dirty="0"/>
          </a:p>
        </p:txBody>
      </p:sp>
      <p:sp>
        <p:nvSpPr>
          <p:cNvPr id="253" name="1…"/>
          <p:cNvSpPr txBox="1"/>
          <p:nvPr/>
        </p:nvSpPr>
        <p:spPr>
          <a:xfrm>
            <a:off x="9722657" y="8024880"/>
            <a:ext cx="4938685" cy="1362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57200">
              <a:defRPr sz="2300">
                <a:solidFill>
                  <a:srgbClr val="FEFFFF"/>
                </a:solidFill>
              </a:defRPr>
            </a:pPr>
            <a:r>
              <a:t>1</a:t>
            </a:r>
          </a:p>
          <a:p>
            <a:pPr defTabSz="457200">
              <a:defRPr sz="2300">
                <a:solidFill>
                  <a:srgbClr val="FEFFFF"/>
                </a:solidFill>
              </a:defRPr>
            </a:pPr>
            <a:r>
              <a:t>2</a:t>
            </a:r>
          </a:p>
          <a:p>
            <a:pPr defTabSz="457200">
              <a:defRPr sz="2300">
                <a:solidFill>
                  <a:srgbClr val="FEFFFF"/>
                </a:solidFill>
              </a:defRPr>
            </a:pPr>
            <a:r>
              <a:t>3</a:t>
            </a:r>
          </a:p>
          <a:p>
            <a:pPr defTabSz="457200">
              <a:defRPr sz="2300">
                <a:solidFill>
                  <a:srgbClr val="FEFFFF"/>
                </a:solidFill>
              </a:defRPr>
            </a:pPr>
            <a:r>
              <a:t>4</a:t>
            </a:r>
          </a:p>
        </p:txBody>
      </p:sp>
    </p:spTree>
    <p:extLst>
      <p:ext uri="{BB962C8B-B14F-4D97-AF65-F5344CB8AC3E}">
        <p14:creationId xmlns:p14="http://schemas.microsoft.com/office/powerpoint/2010/main" val="343124471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Google Shape;59;p4"/>
          <p:cNvSpPr txBox="1">
            <a:spLocks noGrp="1"/>
          </p:cNvSpPr>
          <p:nvPr>
            <p:ph type="title"/>
          </p:nvPr>
        </p:nvSpPr>
        <p:spPr>
          <a:xfrm>
            <a:off x="765750" y="263524"/>
            <a:ext cx="22852500" cy="2022445"/>
          </a:xfrm>
          <a:prstGeom prst="rect">
            <a:avLst/>
          </a:prstGeom>
        </p:spPr>
        <p:txBody>
          <a:bodyPr/>
          <a:lstStyle/>
          <a:p>
            <a:r>
              <a:rPr lang="en-US" dirty="0"/>
              <a:t>Introduction</a:t>
            </a:r>
          </a:p>
        </p:txBody>
      </p:sp>
      <p:sp>
        <p:nvSpPr>
          <p:cNvPr id="59"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In this lecture, we will learn binary files and then streams.</a:t>
            </a:r>
            <a:endParaRPr dirty="0"/>
          </a:p>
        </p:txBody>
      </p:sp>
      <p:pic>
        <p:nvPicPr>
          <p:cNvPr id="60" name="Image" descr="Image"/>
          <p:cNvPicPr>
            <a:picLocks noChangeAspect="1"/>
          </p:cNvPicPr>
          <p:nvPr/>
        </p:nvPicPr>
        <p:blipFill>
          <a:blip r:embed="rId2"/>
          <a:stretch>
            <a:fillRect/>
          </a:stretch>
        </p:blipFill>
        <p:spPr>
          <a:xfrm>
            <a:off x="553866" y="3744126"/>
            <a:ext cx="4678843" cy="5074239"/>
          </a:xfrm>
          <a:prstGeom prst="rect">
            <a:avLst/>
          </a:prstGeom>
          <a:ln w="12700">
            <a:miter lim="400000"/>
          </a:ln>
        </p:spPr>
      </p:pic>
      <p:sp>
        <p:nvSpPr>
          <p:cNvPr id="61" name="Google Shape;61;p4"/>
          <p:cNvSpPr txBox="1">
            <a:spLocks noGrp="1"/>
          </p:cNvSpPr>
          <p:nvPr>
            <p:ph type="sldNum" sz="quarter" idx="4294967295"/>
          </p:nvPr>
        </p:nvSpPr>
        <p:spPr>
          <a:xfrm>
            <a:off x="20757415" y="12835911"/>
            <a:ext cx="349980" cy="4838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62" name="Image" descr="Image"/>
          <p:cNvPicPr>
            <a:picLocks noChangeAspect="1"/>
          </p:cNvPicPr>
          <p:nvPr/>
        </p:nvPicPr>
        <p:blipFill>
          <a:blip r:embed="rId3"/>
          <a:stretch>
            <a:fillRect/>
          </a:stretch>
        </p:blipFill>
        <p:spPr>
          <a:xfrm>
            <a:off x="5450848" y="6248167"/>
            <a:ext cx="12147499" cy="4140714"/>
          </a:xfrm>
          <a:prstGeom prst="rect">
            <a:avLst/>
          </a:prstGeom>
          <a:ln w="12700">
            <a:miter lim="400000"/>
          </a:ln>
        </p:spPr>
      </p:pic>
      <p:pic>
        <p:nvPicPr>
          <p:cNvPr id="63" name="Image" descr="Image"/>
          <p:cNvPicPr>
            <a:picLocks noChangeAspect="1"/>
          </p:cNvPicPr>
          <p:nvPr/>
        </p:nvPicPr>
        <p:blipFill>
          <a:blip r:embed="rId4"/>
          <a:stretch>
            <a:fillRect/>
          </a:stretch>
        </p:blipFill>
        <p:spPr>
          <a:xfrm>
            <a:off x="18385626" y="6982181"/>
            <a:ext cx="4542652" cy="4522463"/>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4FD0-B9C2-71E9-18CA-99D623368A55}"/>
              </a:ext>
            </a:extLst>
          </p:cNvPr>
          <p:cNvSpPr>
            <a:spLocks noGrp="1"/>
          </p:cNvSpPr>
          <p:nvPr>
            <p:ph type="title"/>
          </p:nvPr>
        </p:nvSpPr>
        <p:spPr/>
        <p:txBody>
          <a:bodyPr/>
          <a:lstStyle/>
          <a:p>
            <a:r>
              <a:rPr lang="tr-TR" dirty="0"/>
              <a:t>Koleksiyonlarda </a:t>
            </a:r>
            <a:r>
              <a:rPr lang="tr-TR" dirty="0" err="1"/>
              <a:t>Stream</a:t>
            </a:r>
            <a:endParaRPr lang="tr-TR" dirty="0"/>
          </a:p>
        </p:txBody>
      </p:sp>
      <p:sp>
        <p:nvSpPr>
          <p:cNvPr id="3" name="Text Placeholder 2">
            <a:extLst>
              <a:ext uri="{FF2B5EF4-FFF2-40B4-BE49-F238E27FC236}">
                <a16:creationId xmlns:a16="http://schemas.microsoft.com/office/drawing/2014/main" id="{213C3896-8F3D-41C8-B364-F53C8ECEB1C8}"/>
              </a:ext>
            </a:extLst>
          </p:cNvPr>
          <p:cNvSpPr>
            <a:spLocks noGrp="1"/>
          </p:cNvSpPr>
          <p:nvPr>
            <p:ph type="body" idx="1"/>
          </p:nvPr>
        </p:nvSpPr>
        <p:spPr/>
        <p:txBody>
          <a:bodyPr/>
          <a:lstStyle/>
          <a:p>
            <a:r>
              <a:rPr lang="en-AU" dirty="0"/>
              <a:t>There is a very comprehensive continuation of this issue.</a:t>
            </a:r>
          </a:p>
        </p:txBody>
      </p:sp>
    </p:spTree>
    <p:extLst>
      <p:ext uri="{BB962C8B-B14F-4D97-AF65-F5344CB8AC3E}">
        <p14:creationId xmlns:p14="http://schemas.microsoft.com/office/powerpoint/2010/main" val="258359225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Google Shape;295;p36"/>
          <p:cNvSpPr txBox="1">
            <a:spLocks noGrp="1"/>
          </p:cNvSpPr>
          <p:nvPr>
            <p:ph type="title"/>
          </p:nvPr>
        </p:nvSpPr>
        <p:spPr>
          <a:xfrm>
            <a:off x="765750" y="263524"/>
            <a:ext cx="22852500" cy="2022445"/>
          </a:xfrm>
          <a:prstGeom prst="rect">
            <a:avLst/>
          </a:prstGeom>
        </p:spPr>
        <p:txBody>
          <a:bodyPr/>
          <a:lstStyle/>
          <a:p>
            <a:r>
              <a:rPr lang="en-US" dirty="0"/>
              <a:t>Homework</a:t>
            </a:r>
            <a:r>
              <a:rPr dirty="0"/>
              <a:t> - </a:t>
            </a:r>
            <a:r>
              <a:rPr lang="tr-TR" dirty="0"/>
              <a:t>1</a:t>
            </a:r>
            <a:endParaRPr dirty="0"/>
          </a:p>
        </p:txBody>
      </p:sp>
      <p:sp>
        <p:nvSpPr>
          <p:cNvPr id="260" name="Google Shape;296;p36"/>
          <p:cNvSpPr txBox="1">
            <a:spLocks noGrp="1"/>
          </p:cNvSpPr>
          <p:nvPr>
            <p:ph type="body" idx="1"/>
          </p:nvPr>
        </p:nvSpPr>
        <p:spPr>
          <a:xfrm>
            <a:off x="838228" y="2606681"/>
            <a:ext cx="22707546" cy="9823486"/>
          </a:xfrm>
          <a:prstGeom prst="rect">
            <a:avLst/>
          </a:prstGeom>
        </p:spPr>
        <p:txBody>
          <a:bodyPr/>
          <a:lstStyle/>
          <a:p>
            <a:endParaRPr dirty="0"/>
          </a:p>
          <a:p>
            <a:r>
              <a:rPr lang="en-US" dirty="0"/>
              <a:t>Write a program with binary files. Describe your problem in one paragraph.</a:t>
            </a:r>
            <a:endParaRPr dirty="0"/>
          </a:p>
        </p:txBody>
      </p:sp>
      <p:pic>
        <p:nvPicPr>
          <p:cNvPr id="261" name="CS 106A | Assignment 2" descr="CS 106A | Assignment 2"/>
          <p:cNvPicPr>
            <a:picLocks noChangeAspect="1"/>
          </p:cNvPicPr>
          <p:nvPr/>
        </p:nvPicPr>
        <p:blipFill>
          <a:blip r:embed="rId2"/>
          <a:stretch>
            <a:fillRect/>
          </a:stretch>
        </p:blipFill>
        <p:spPr>
          <a:xfrm>
            <a:off x="1056816" y="8929692"/>
            <a:ext cx="3767378" cy="4061055"/>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Gelecek Ders"/>
          <p:cNvSpPr txBox="1">
            <a:spLocks noGrp="1"/>
          </p:cNvSpPr>
          <p:nvPr>
            <p:ph type="title"/>
          </p:nvPr>
        </p:nvSpPr>
        <p:spPr>
          <a:xfrm>
            <a:off x="765750" y="263524"/>
            <a:ext cx="22852500" cy="2022445"/>
          </a:xfrm>
          <a:prstGeom prst="rect">
            <a:avLst/>
          </a:prstGeom>
        </p:spPr>
        <p:txBody>
          <a:bodyPr/>
          <a:lstStyle/>
          <a:p>
            <a:r>
              <a:rPr lang="en-US" dirty="0"/>
              <a:t>Next Lecture</a:t>
            </a:r>
            <a:endParaRPr dirty="0"/>
          </a:p>
        </p:txBody>
      </p:sp>
      <p:sp>
        <p:nvSpPr>
          <p:cNvPr id="264" name="Double-click to edit"/>
          <p:cNvSpPr txBox="1">
            <a:spLocks noGrp="1"/>
          </p:cNvSpPr>
          <p:nvPr>
            <p:ph type="body" idx="1"/>
          </p:nvPr>
        </p:nvSpPr>
        <p:spPr>
          <a:xfrm>
            <a:off x="838228" y="2606681"/>
            <a:ext cx="22707546" cy="9823486"/>
          </a:xfrm>
          <a:prstGeom prst="rect">
            <a:avLst/>
          </a:prstGeom>
        </p:spPr>
        <p:txBody>
          <a:bodyPr/>
          <a:lstStyle/>
          <a:p>
            <a:r>
              <a:rPr lang="tr-TR" dirty="0" err="1"/>
              <a:t>Midterm</a:t>
            </a:r>
            <a:r>
              <a:rPr dirty="0"/>
              <a:t>.</a:t>
            </a:r>
          </a:p>
        </p:txBody>
      </p:sp>
      <p:sp>
        <p:nvSpPr>
          <p:cNvPr id="265" name="Slide Number"/>
          <p:cNvSpPr txBox="1">
            <a:spLocks noGrp="1"/>
          </p:cNvSpPr>
          <p:nvPr>
            <p:ph type="sldNum" sz="quarter" idx="4294967295"/>
          </p:nvPr>
        </p:nvSpPr>
        <p:spPr>
          <a:xfrm>
            <a:off x="20572868" y="12813612"/>
            <a:ext cx="534528"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Uygulama"/>
          <p:cNvSpPr txBox="1">
            <a:spLocks noGrp="1"/>
          </p:cNvSpPr>
          <p:nvPr>
            <p:ph type="title"/>
          </p:nvPr>
        </p:nvSpPr>
        <p:spPr>
          <a:xfrm>
            <a:off x="765750" y="263524"/>
            <a:ext cx="22852500" cy="2022445"/>
          </a:xfrm>
          <a:prstGeom prst="rect">
            <a:avLst/>
          </a:prstGeom>
        </p:spPr>
        <p:txBody>
          <a:bodyPr/>
          <a:lstStyle/>
          <a:p>
            <a:r>
              <a:rPr lang="tr-TR" dirty="0"/>
              <a:t>Programming </a:t>
            </a:r>
            <a:r>
              <a:rPr lang="tr-TR" dirty="0" err="1"/>
              <a:t>Session</a:t>
            </a:r>
            <a:endParaRPr dirty="0"/>
          </a:p>
        </p:txBody>
      </p:sp>
      <p:sp>
        <p:nvSpPr>
          <p:cNvPr id="268" name="Double-click to edit"/>
          <p:cNvSpPr txBox="1">
            <a:spLocks noGrp="1"/>
          </p:cNvSpPr>
          <p:nvPr>
            <p:ph type="body" idx="1"/>
          </p:nvPr>
        </p:nvSpPr>
        <p:spPr>
          <a:xfrm>
            <a:off x="838228" y="2606681"/>
            <a:ext cx="22707546" cy="9823486"/>
          </a:xfrm>
          <a:prstGeom prst="rect">
            <a:avLst/>
          </a:prstGeom>
        </p:spPr>
        <p:txBody>
          <a:bodyPr/>
          <a:lstStyle/>
          <a:p>
            <a:pPr marL="1385092" lvl="1" indent="-877092">
              <a:buSzPts val="6500"/>
              <a:buChar char="•"/>
              <a:defRPr sz="6500"/>
            </a:pPr>
            <a:endParaRPr dirty="0"/>
          </a:p>
          <a:p>
            <a:pPr marL="1385092" lvl="1" indent="-877092">
              <a:buSzPts val="6500"/>
              <a:buChar char="•"/>
              <a:defRPr sz="6500"/>
            </a:pPr>
            <a:r>
              <a:rPr lang="tr-TR" dirty="0" err="1"/>
              <a:t>Quiz</a:t>
            </a:r>
            <a:r>
              <a:rPr lang="tr-TR" dirty="0"/>
              <a:t> </a:t>
            </a:r>
            <a:r>
              <a:rPr dirty="0"/>
              <a:t># 1</a:t>
            </a:r>
          </a:p>
          <a:p>
            <a:pPr marL="1385092" lvl="1" indent="-877092">
              <a:buSzPts val="6500"/>
              <a:buChar char="•"/>
              <a:defRPr sz="6500"/>
            </a:pPr>
            <a:r>
              <a:rPr lang="tr-TR" dirty="0" err="1"/>
              <a:t>Files</a:t>
            </a:r>
            <a:endParaRPr dirty="0"/>
          </a:p>
        </p:txBody>
      </p:sp>
      <p:sp>
        <p:nvSpPr>
          <p:cNvPr id="269" name="Slide Number"/>
          <p:cNvSpPr txBox="1">
            <a:spLocks noGrp="1"/>
          </p:cNvSpPr>
          <p:nvPr>
            <p:ph type="sldNum" sz="quarter" idx="4294967295"/>
          </p:nvPr>
        </p:nvSpPr>
        <p:spPr>
          <a:xfrm>
            <a:off x="20572868" y="12813612"/>
            <a:ext cx="534528"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Google Shape;323;p40"/>
          <p:cNvSpPr txBox="1">
            <a:spLocks noGrp="1"/>
          </p:cNvSpPr>
          <p:nvPr>
            <p:ph type="title"/>
          </p:nvPr>
        </p:nvSpPr>
        <p:spPr>
          <a:xfrm>
            <a:off x="765750" y="263524"/>
            <a:ext cx="22852500" cy="2022445"/>
          </a:xfrm>
          <a:prstGeom prst="rect">
            <a:avLst/>
          </a:prstGeom>
        </p:spPr>
        <p:txBody>
          <a:bodyPr/>
          <a:lstStyle>
            <a:lvl1pPr>
              <a:defRPr sz="8400"/>
            </a:lvl1pPr>
          </a:lstStyle>
          <a:p>
            <a:r>
              <a:rPr lang="tr-TR" dirty="0" err="1"/>
              <a:t>Summary</a:t>
            </a:r>
            <a:endParaRPr dirty="0"/>
          </a:p>
        </p:txBody>
      </p:sp>
      <p:sp>
        <p:nvSpPr>
          <p:cNvPr id="272" name="Google Shape;324;p40"/>
          <p:cNvSpPr txBox="1">
            <a:spLocks noGrp="1"/>
          </p:cNvSpPr>
          <p:nvPr>
            <p:ph type="body" idx="1"/>
          </p:nvPr>
        </p:nvSpPr>
        <p:spPr>
          <a:xfrm>
            <a:off x="838228" y="2606681"/>
            <a:ext cx="22707546" cy="9823486"/>
          </a:xfrm>
          <a:prstGeom prst="rect">
            <a:avLst/>
          </a:prstGeom>
        </p:spPr>
        <p:txBody>
          <a:bodyPr/>
          <a:lstStyle/>
          <a:p>
            <a:pPr marL="1165919" indent="-823019"/>
            <a:r>
              <a:rPr lang="tr-TR" dirty="0" err="1"/>
              <a:t>We</a:t>
            </a:r>
            <a:r>
              <a:rPr lang="tr-TR" dirty="0"/>
              <a:t> </a:t>
            </a:r>
            <a:r>
              <a:rPr lang="tr-TR" dirty="0" err="1"/>
              <a:t>have</a:t>
            </a:r>
            <a:r>
              <a:rPr lang="tr-TR" dirty="0"/>
              <a:t> </a:t>
            </a:r>
            <a:r>
              <a:rPr lang="tr-TR" dirty="0" err="1"/>
              <a:t>learned</a:t>
            </a:r>
            <a:r>
              <a:rPr lang="tr-TR" dirty="0"/>
              <a:t> </a:t>
            </a:r>
            <a:r>
              <a:rPr lang="tr-TR" dirty="0" err="1"/>
              <a:t>binary</a:t>
            </a:r>
            <a:r>
              <a:rPr lang="tr-TR" dirty="0"/>
              <a:t> </a:t>
            </a:r>
            <a:r>
              <a:rPr lang="tr-TR" dirty="0" err="1"/>
              <a:t>and</a:t>
            </a:r>
            <a:r>
              <a:rPr lang="tr-TR" dirty="0"/>
              <a:t> </a:t>
            </a:r>
            <a:r>
              <a:rPr lang="tr-TR" dirty="0" err="1"/>
              <a:t>random</a:t>
            </a:r>
            <a:r>
              <a:rPr lang="tr-TR" dirty="0"/>
              <a:t> Access </a:t>
            </a:r>
            <a:r>
              <a:rPr lang="tr-TR" dirty="0" err="1"/>
              <a:t>files</a:t>
            </a:r>
            <a:r>
              <a:rPr lang="tr-TR" dirty="0"/>
              <a:t>.</a:t>
            </a:r>
          </a:p>
          <a:p>
            <a:pPr marL="1165919" indent="-823019"/>
            <a:r>
              <a:rPr lang="tr-TR" dirty="0" err="1"/>
              <a:t>In</a:t>
            </a:r>
            <a:r>
              <a:rPr lang="tr-TR" dirty="0"/>
              <a:t> </a:t>
            </a:r>
            <a:r>
              <a:rPr lang="tr-TR" dirty="0" err="1"/>
              <a:t>next</a:t>
            </a:r>
            <a:r>
              <a:rPr lang="tr-TR" dirty="0"/>
              <a:t> </a:t>
            </a:r>
            <a:r>
              <a:rPr lang="tr-TR" dirty="0" err="1"/>
              <a:t>week</a:t>
            </a:r>
            <a:r>
              <a:rPr lang="tr-TR" dirty="0"/>
              <a:t>, </a:t>
            </a:r>
            <a:r>
              <a:rPr lang="tr-TR" dirty="0" err="1"/>
              <a:t>your</a:t>
            </a:r>
            <a:r>
              <a:rPr lang="tr-TR" dirty="0"/>
              <a:t> </a:t>
            </a:r>
            <a:r>
              <a:rPr lang="tr-TR" dirty="0" err="1"/>
              <a:t>midterm</a:t>
            </a:r>
            <a:r>
              <a:rPr lang="tr-TR" dirty="0"/>
              <a:t> </a:t>
            </a:r>
            <a:r>
              <a:rPr lang="tr-TR" dirty="0" err="1"/>
              <a:t>exam</a:t>
            </a:r>
            <a:r>
              <a:rPr lang="tr-TR" dirty="0"/>
              <a:t> is </a:t>
            </a:r>
            <a:r>
              <a:rPr lang="tr-TR" dirty="0" err="1"/>
              <a:t>planned</a:t>
            </a:r>
            <a:r>
              <a:rPr lang="tr-TR" dirty="0"/>
              <a:t>.</a:t>
            </a:r>
          </a:p>
        </p:txBody>
      </p:sp>
      <p:sp>
        <p:nvSpPr>
          <p:cNvPr id="273" name="Google Shape;325;p40"/>
          <p:cNvSpPr txBox="1">
            <a:spLocks noGrp="1"/>
          </p:cNvSpPr>
          <p:nvPr>
            <p:ph type="sldNum" sz="quarter" idx="4294967295"/>
          </p:nvPr>
        </p:nvSpPr>
        <p:spPr>
          <a:xfrm>
            <a:off x="20572868" y="12813612"/>
            <a:ext cx="534528"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Gelecek Ders"/>
          <p:cNvSpPr txBox="1">
            <a:spLocks noGrp="1"/>
          </p:cNvSpPr>
          <p:nvPr>
            <p:ph type="title"/>
          </p:nvPr>
        </p:nvSpPr>
        <p:spPr>
          <a:xfrm>
            <a:off x="765750" y="263524"/>
            <a:ext cx="22852500" cy="2022445"/>
          </a:xfrm>
          <a:prstGeom prst="rect">
            <a:avLst/>
          </a:prstGeom>
        </p:spPr>
        <p:txBody>
          <a:bodyPr/>
          <a:lstStyle/>
          <a:p>
            <a:r>
              <a:rPr lang="en-US" dirty="0"/>
              <a:t>Next Lecture</a:t>
            </a:r>
          </a:p>
        </p:txBody>
      </p:sp>
      <p:sp>
        <p:nvSpPr>
          <p:cNvPr id="422" name="Double-click to edit"/>
          <p:cNvSpPr txBox="1">
            <a:spLocks noGrp="1"/>
          </p:cNvSpPr>
          <p:nvPr>
            <p:ph type="body" idx="1"/>
          </p:nvPr>
        </p:nvSpPr>
        <p:spPr>
          <a:xfrm>
            <a:off x="838228" y="2606681"/>
            <a:ext cx="22707546" cy="9823486"/>
          </a:xfrm>
          <a:prstGeom prst="rect">
            <a:avLst/>
          </a:prstGeom>
        </p:spPr>
        <p:txBody>
          <a:bodyPr/>
          <a:lstStyle/>
          <a:p>
            <a:r>
              <a:rPr lang="en-US" dirty="0"/>
              <a:t>The next lesson, we will continue.</a:t>
            </a:r>
            <a:endParaRPr dirty="0"/>
          </a:p>
        </p:txBody>
      </p:sp>
      <p:sp>
        <p:nvSpPr>
          <p:cNvPr id="423" name="Slide Number"/>
          <p:cNvSpPr txBox="1">
            <a:spLocks noGrp="1"/>
          </p:cNvSpPr>
          <p:nvPr>
            <p:ph type="sldNum" sz="quarter" idx="4294967295"/>
          </p:nvPr>
        </p:nvSpPr>
        <p:spPr>
          <a:xfrm>
            <a:off x="20602931" y="12835911"/>
            <a:ext cx="504464" cy="4838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STİSNA YÖNETİMİ"/>
          <p:cNvSpPr txBox="1">
            <a:spLocks noGrp="1"/>
          </p:cNvSpPr>
          <p:nvPr>
            <p:ph type="title"/>
          </p:nvPr>
        </p:nvSpPr>
        <p:spPr>
          <a:xfrm>
            <a:off x="2108459" y="8813802"/>
            <a:ext cx="20790170" cy="2724157"/>
          </a:xfrm>
          <a:prstGeom prst="rect">
            <a:avLst/>
          </a:prstGeom>
        </p:spPr>
        <p:txBody>
          <a:bodyPr/>
          <a:lstStyle/>
          <a:p>
            <a:r>
              <a:t> STREAM</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tream"/>
          <p:cNvSpPr txBox="1">
            <a:spLocks noGrp="1"/>
          </p:cNvSpPr>
          <p:nvPr>
            <p:ph type="title"/>
          </p:nvPr>
        </p:nvSpPr>
        <p:spPr>
          <a:xfrm>
            <a:off x="765750" y="263524"/>
            <a:ext cx="22852500" cy="2022445"/>
          </a:xfrm>
          <a:prstGeom prst="rect">
            <a:avLst/>
          </a:prstGeom>
        </p:spPr>
        <p:txBody>
          <a:bodyPr/>
          <a:lstStyle/>
          <a:p>
            <a:r>
              <a:t>Stream</a:t>
            </a:r>
          </a:p>
        </p:txBody>
      </p:sp>
      <p:sp>
        <p:nvSpPr>
          <p:cNvPr id="68" name="Program ile dosyalar arasındaki iletişim stream ile gerçekleştirilir."/>
          <p:cNvSpPr txBox="1">
            <a:spLocks noGrp="1"/>
          </p:cNvSpPr>
          <p:nvPr>
            <p:ph type="body" idx="1"/>
          </p:nvPr>
        </p:nvSpPr>
        <p:spPr>
          <a:xfrm>
            <a:off x="838230" y="2606681"/>
            <a:ext cx="22707542" cy="9823486"/>
          </a:xfrm>
          <a:prstGeom prst="rect">
            <a:avLst/>
          </a:prstGeom>
        </p:spPr>
        <p:txBody>
          <a:bodyPr/>
          <a:lstStyle/>
          <a:p>
            <a:r>
              <a:rPr lang="en-US" sz="4000" dirty="0"/>
              <a:t>Communication between the program and the files is carried out by streams. An input object reads a stream of data from a file, and an output object writes a stream of data to a file. An input object is also called an input stream and an output object an output stream.</a:t>
            </a:r>
            <a:endParaRPr sz="4000" dirty="0"/>
          </a:p>
        </p:txBody>
      </p:sp>
      <p:pic>
        <p:nvPicPr>
          <p:cNvPr id="69" name="Screen Shot 2022-03-14 at 07.17.19.png" descr="Screen Shot 2022-03-14 at 07.17.19.png"/>
          <p:cNvPicPr>
            <a:picLocks noChangeAspect="1"/>
          </p:cNvPicPr>
          <p:nvPr/>
        </p:nvPicPr>
        <p:blipFill>
          <a:blip r:embed="rId2"/>
          <a:srcRect l="19880" t="12344" r="13325" b="38070"/>
          <a:stretch>
            <a:fillRect/>
          </a:stretch>
        </p:blipFill>
        <p:spPr>
          <a:xfrm>
            <a:off x="4883019" y="5444985"/>
            <a:ext cx="12215051" cy="5667515"/>
          </a:xfrm>
          <a:prstGeom prst="rect">
            <a:avLst/>
          </a:prstGeom>
          <a:ln w="12700">
            <a:miter lim="400000"/>
          </a:ln>
        </p:spPr>
      </p:pic>
      <p:sp>
        <p:nvSpPr>
          <p:cNvPr id="70" name="PrintWriter output = new PrintWriter(&quot;temp.txt&quot;);…"/>
          <p:cNvSpPr txBox="1"/>
          <p:nvPr/>
        </p:nvSpPr>
        <p:spPr>
          <a:xfrm>
            <a:off x="4902472" y="11016119"/>
            <a:ext cx="6537328" cy="1061666"/>
          </a:xfrm>
          <a:prstGeom prst="rect">
            <a:avLst/>
          </a:prstGeom>
          <a:solidFill>
            <a:schemeClr val="accent2">
              <a:lumOff val="23627"/>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037" tIns="46037" rIns="46037" bIns="46037">
            <a:spAutoFit/>
          </a:bodyPr>
          <a:lstStyle/>
          <a:p>
            <a:pPr defTabSz="914400">
              <a:spcBef>
                <a:spcPts val="400"/>
              </a:spcBef>
              <a:defRPr sz="2000"/>
            </a:pPr>
            <a:r>
              <a:t>PrintWriter output = new PrintWriter("temp.txt");</a:t>
            </a:r>
          </a:p>
          <a:p>
            <a:pPr defTabSz="914400">
              <a:spcBef>
                <a:spcPts val="400"/>
              </a:spcBef>
              <a:defRPr sz="2000"/>
            </a:pPr>
            <a:r>
              <a:t>output.println("Java 101");</a:t>
            </a:r>
          </a:p>
          <a:p>
            <a:pPr defTabSz="914400">
              <a:spcBef>
                <a:spcPts val="400"/>
              </a:spcBef>
              <a:defRPr sz="2000"/>
            </a:pPr>
            <a:r>
              <a:t>output.close();</a:t>
            </a:r>
          </a:p>
        </p:txBody>
      </p:sp>
      <p:sp>
        <p:nvSpPr>
          <p:cNvPr id="71" name="Scanner input = new Scanner(new File(&quot;temp.txt&quot;));…"/>
          <p:cNvSpPr txBox="1"/>
          <p:nvPr/>
        </p:nvSpPr>
        <p:spPr>
          <a:xfrm>
            <a:off x="5163137" y="4807475"/>
            <a:ext cx="6537328" cy="718765"/>
          </a:xfrm>
          <a:prstGeom prst="rect">
            <a:avLst/>
          </a:prstGeom>
          <a:solidFill>
            <a:schemeClr val="accent3">
              <a:lumOff val="22941"/>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037" tIns="46037" rIns="46037" bIns="46037">
            <a:spAutoFit/>
          </a:bodyPr>
          <a:lstStyle/>
          <a:p>
            <a:pPr defTabSz="914400">
              <a:spcBef>
                <a:spcPts val="400"/>
              </a:spcBef>
              <a:defRPr sz="2000"/>
            </a:pPr>
            <a:r>
              <a:t>Scanner input = new Scanner(new File("temp.txt"));</a:t>
            </a:r>
          </a:p>
          <a:p>
            <a:pPr defTabSz="914400">
              <a:spcBef>
                <a:spcPts val="400"/>
              </a:spcBef>
              <a:defRPr sz="2000"/>
            </a:pPr>
            <a:r>
              <a:t>System.out.println(input.nextLine());</a:t>
            </a:r>
          </a:p>
        </p:txBody>
      </p:sp>
      <p:sp>
        <p:nvSpPr>
          <p:cNvPr id="72" name="Line"/>
          <p:cNvSpPr/>
          <p:nvPr/>
        </p:nvSpPr>
        <p:spPr>
          <a:xfrm>
            <a:off x="6872958" y="5460591"/>
            <a:ext cx="533401" cy="1219202"/>
          </a:xfrm>
          <a:prstGeom prst="line">
            <a:avLst/>
          </a:prstGeom>
          <a:ln w="12700">
            <a:solidFill>
              <a:srgbClr val="FF0000"/>
            </a:solidFill>
            <a:tailEnd type="stealth"/>
          </a:ln>
        </p:spPr>
        <p:txBody>
          <a:bodyPr lIns="45718" tIns="45718" rIns="45718" bIns="45718"/>
          <a:lstStyle/>
          <a:p>
            <a:endParaRPr/>
          </a:p>
        </p:txBody>
      </p:sp>
      <p:sp>
        <p:nvSpPr>
          <p:cNvPr id="73" name="Line"/>
          <p:cNvSpPr/>
          <p:nvPr/>
        </p:nvSpPr>
        <p:spPr>
          <a:xfrm flipV="1">
            <a:off x="6517572" y="9074391"/>
            <a:ext cx="923861" cy="2019795"/>
          </a:xfrm>
          <a:prstGeom prst="line">
            <a:avLst/>
          </a:prstGeom>
          <a:ln w="12700">
            <a:solidFill>
              <a:srgbClr val="FF0000"/>
            </a:solidFill>
            <a:tailEnd type="stealth"/>
          </a:ln>
        </p:spPr>
        <p:txBody>
          <a:bodyPr lIns="45718" tIns="45718" rIns="45718" bIns="45718"/>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71"/>
                                        </p:tgtEl>
                                        <p:attrNameLst>
                                          <p:attrName>style.visibility</p:attrName>
                                        </p:attrNameLst>
                                      </p:cBhvr>
                                      <p:to>
                                        <p:strVal val="visible"/>
                                      </p:to>
                                    </p:set>
                                    <p:anim calcmode="lin" valueType="num">
                                      <p:cBhvr>
                                        <p:cTn id="7" dur="500" fill="hold"/>
                                        <p:tgtEl>
                                          <p:spTgt spid="71"/>
                                        </p:tgtEl>
                                        <p:attrNameLst>
                                          <p:attrName>ppt_x</p:attrName>
                                        </p:attrNameLst>
                                      </p:cBhvr>
                                      <p:tavLst>
                                        <p:tav tm="0">
                                          <p:val>
                                            <p:strVal val="0-#ppt_w/2"/>
                                          </p:val>
                                        </p:tav>
                                        <p:tav tm="100000">
                                          <p:val>
                                            <p:strVal val="#ppt_x"/>
                                          </p:val>
                                        </p:tav>
                                      </p:tavLst>
                                    </p:anim>
                                    <p:anim calcmode="lin" valueType="num">
                                      <p:cBhvr>
                                        <p:cTn id="8"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72"/>
                                        </p:tgtEl>
                                        <p:attrNameLst>
                                          <p:attrName>style.visibility</p:attrName>
                                        </p:attrNameLst>
                                      </p:cBhvr>
                                      <p:to>
                                        <p:strVal val="visible"/>
                                      </p:to>
                                    </p:set>
                                    <p:anim calcmode="lin" valueType="num">
                                      <p:cBhvr>
                                        <p:cTn id="13" dur="500" fill="hold"/>
                                        <p:tgtEl>
                                          <p:spTgt spid="72"/>
                                        </p:tgtEl>
                                        <p:attrNameLst>
                                          <p:attrName>ppt_x</p:attrName>
                                        </p:attrNameLst>
                                      </p:cBhvr>
                                      <p:tavLst>
                                        <p:tav tm="0">
                                          <p:val>
                                            <p:strVal val="0-#ppt_w/2"/>
                                          </p:val>
                                        </p:tav>
                                        <p:tav tm="100000">
                                          <p:val>
                                            <p:strVal val="#ppt_x"/>
                                          </p:val>
                                        </p:tav>
                                      </p:tavLst>
                                    </p:anim>
                                    <p:anim calcmode="lin" valueType="num">
                                      <p:cBhvr>
                                        <p:cTn id="14"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70"/>
                                        </p:tgtEl>
                                        <p:attrNameLst>
                                          <p:attrName>style.visibility</p:attrName>
                                        </p:attrNameLst>
                                      </p:cBhvr>
                                      <p:to>
                                        <p:strVal val="visible"/>
                                      </p:to>
                                    </p:set>
                                    <p:anim calcmode="lin" valueType="num">
                                      <p:cBhvr>
                                        <p:cTn id="19" dur="500" fill="hold"/>
                                        <p:tgtEl>
                                          <p:spTgt spid="70"/>
                                        </p:tgtEl>
                                        <p:attrNameLst>
                                          <p:attrName>ppt_x</p:attrName>
                                        </p:attrNameLst>
                                      </p:cBhvr>
                                      <p:tavLst>
                                        <p:tav tm="0">
                                          <p:val>
                                            <p:strVal val="0-#ppt_w/2"/>
                                          </p:val>
                                        </p:tav>
                                        <p:tav tm="100000">
                                          <p:val>
                                            <p:strVal val="#ppt_x"/>
                                          </p:val>
                                        </p:tav>
                                      </p:tavLst>
                                    </p:anim>
                                    <p:anim calcmode="lin" valueType="num">
                                      <p:cBhvr>
                                        <p:cTn id="20"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500" fill="hold"/>
                                        <p:tgtEl>
                                          <p:spTgt spid="73"/>
                                        </p:tgtEl>
                                        <p:attrNameLst>
                                          <p:attrName>ppt_x</p:attrName>
                                        </p:attrNameLst>
                                      </p:cBhvr>
                                      <p:tavLst>
                                        <p:tav tm="0">
                                          <p:val>
                                            <p:strVal val="0-#ppt_w/2"/>
                                          </p:val>
                                        </p:tav>
                                        <p:tav tm="100000">
                                          <p:val>
                                            <p:strVal val="#ppt_x"/>
                                          </p:val>
                                        </p:tav>
                                      </p:tavLst>
                                    </p:anim>
                                    <p:anim calcmode="lin" valueType="num">
                                      <p:cBhvr>
                                        <p:cTn id="26"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advAuto="0"/>
      <p:bldP spid="71" grpId="0" animBg="1" advAuto="0"/>
      <p:bldP spid="72" grpId="0" animBg="1" advAuto="0"/>
      <p:bldP spid="73"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B36A-64D7-EB79-DE21-5491C546DE6A}"/>
              </a:ext>
            </a:extLst>
          </p:cNvPr>
          <p:cNvSpPr>
            <a:spLocks noGrp="1"/>
          </p:cNvSpPr>
          <p:nvPr>
            <p:ph type="title"/>
          </p:nvPr>
        </p:nvSpPr>
        <p:spPr/>
        <p:txBody>
          <a:bodyPr/>
          <a:lstStyle/>
          <a:p>
            <a:r>
              <a:rPr lang="en-US" dirty="0"/>
              <a:t>Binary Files</a:t>
            </a:r>
          </a:p>
        </p:txBody>
      </p:sp>
      <p:sp>
        <p:nvSpPr>
          <p:cNvPr id="3" name="Text Placeholder 2">
            <a:extLst>
              <a:ext uri="{FF2B5EF4-FFF2-40B4-BE49-F238E27FC236}">
                <a16:creationId xmlns:a16="http://schemas.microsoft.com/office/drawing/2014/main" id="{FA4FE6CB-004F-9A69-30C3-EE6C569B9DDA}"/>
              </a:ext>
            </a:extLst>
          </p:cNvPr>
          <p:cNvSpPr>
            <a:spLocks noGrp="1"/>
          </p:cNvSpPr>
          <p:nvPr>
            <p:ph type="body" idx="1"/>
          </p:nvPr>
        </p:nvSpPr>
        <p:spPr/>
        <p:txBody>
          <a:bodyPr/>
          <a:lstStyle/>
          <a:p>
            <a:r>
              <a:rPr lang="en-US" dirty="0"/>
              <a:t>Data stored in a text file is represented in human-readable form. Data stored in a binary file is represented in binary form. You cannot read binary files. They are designed to be read by programs. For example, Java source programs are stored in text files and can be read by a text editor, but Java classes are stored in binary files and are read by the JVM. The advantage of binary files is that they are more efficient to process than text files.</a:t>
            </a:r>
          </a:p>
          <a:p>
            <a:pPr marL="0" indent="0">
              <a:buNone/>
            </a:pPr>
            <a:endParaRPr lang="en-US" dirty="0"/>
          </a:p>
          <a:p>
            <a:endParaRPr lang="en-US" dirty="0"/>
          </a:p>
        </p:txBody>
      </p:sp>
    </p:spTree>
    <p:extLst>
      <p:ext uri="{BB962C8B-B14F-4D97-AF65-F5344CB8AC3E}">
        <p14:creationId xmlns:p14="http://schemas.microsoft.com/office/powerpoint/2010/main" val="28078643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tream"/>
          <p:cNvSpPr txBox="1">
            <a:spLocks noGrp="1"/>
          </p:cNvSpPr>
          <p:nvPr>
            <p:ph type="title"/>
          </p:nvPr>
        </p:nvSpPr>
        <p:spPr>
          <a:xfrm>
            <a:off x="765750" y="263524"/>
            <a:ext cx="22852500" cy="2022445"/>
          </a:xfrm>
          <a:prstGeom prst="rect">
            <a:avLst/>
          </a:prstGeom>
        </p:spPr>
        <p:txBody>
          <a:bodyPr/>
          <a:lstStyle/>
          <a:p>
            <a:r>
              <a:rPr lang="tr-TR" dirty="0" err="1"/>
              <a:t>Binary</a:t>
            </a:r>
            <a:r>
              <a:rPr lang="tr-TR" dirty="0"/>
              <a:t> </a:t>
            </a:r>
            <a:r>
              <a:rPr lang="tr-TR" dirty="0" err="1"/>
              <a:t>Files</a:t>
            </a:r>
            <a:endParaRPr dirty="0"/>
          </a:p>
        </p:txBody>
      </p:sp>
      <p:sp>
        <p:nvSpPr>
          <p:cNvPr id="76" name="Text dosyalarda JVM Encoding/Decoding işlemini yapar."/>
          <p:cNvSpPr txBox="1">
            <a:spLocks noGrp="1"/>
          </p:cNvSpPr>
          <p:nvPr>
            <p:ph type="body" idx="1"/>
          </p:nvPr>
        </p:nvSpPr>
        <p:spPr>
          <a:xfrm>
            <a:off x="838230" y="2606681"/>
            <a:ext cx="22707542" cy="9823486"/>
          </a:xfrm>
          <a:prstGeom prst="rect">
            <a:avLst/>
          </a:prstGeom>
        </p:spPr>
        <p:txBody>
          <a:bodyPr/>
          <a:lstStyle/>
          <a:p>
            <a:r>
              <a:rPr lang="en-AU" sz="4800" dirty="0"/>
              <a:t>Computers do not differentiate between binary files and text files. All files are stored in binary format, and thus all files are essentially binary files. Text I/O is built upon binary I/O to provide a level of abstraction for character encoding and decoding. Encoding and decoding are automatically performed for text I/O.</a:t>
            </a:r>
          </a:p>
        </p:txBody>
      </p:sp>
      <p:pic>
        <p:nvPicPr>
          <p:cNvPr id="77" name="Screen Shot 2022-03-14 at 07.20.15.png" descr="Screen Shot 2022-03-14 at 07.20.15.png"/>
          <p:cNvPicPr>
            <a:picLocks noChangeAspect="1"/>
          </p:cNvPicPr>
          <p:nvPr/>
        </p:nvPicPr>
        <p:blipFill>
          <a:blip r:embed="rId2"/>
          <a:srcRect l="19166" t="16821" r="16312" b="18258"/>
          <a:stretch>
            <a:fillRect/>
          </a:stretch>
        </p:blipFill>
        <p:spPr>
          <a:xfrm>
            <a:off x="6292253" y="5774366"/>
            <a:ext cx="11799616" cy="742033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Theme">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TotalTime>
  <Words>4124</Words>
  <Application>Microsoft Macintosh PowerPoint</Application>
  <PresentationFormat>Custom</PresentationFormat>
  <Paragraphs>436</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ArialMonoMTPro</vt:lpstr>
      <vt:lpstr>Calibri</vt:lpstr>
      <vt:lpstr>Courier New</vt:lpstr>
      <vt:lpstr>Monotype Sorts</vt:lpstr>
      <vt:lpstr>TimesLTPro</vt:lpstr>
      <vt:lpstr>Wingdings</vt:lpstr>
      <vt:lpstr>Office Theme</vt:lpstr>
      <vt:lpstr>Advanced Programming  CMP 102</vt:lpstr>
      <vt:lpstr>Course Plan</vt:lpstr>
      <vt:lpstr>Course Plan</vt:lpstr>
      <vt:lpstr>Last Lecture</vt:lpstr>
      <vt:lpstr>Introduction</vt:lpstr>
      <vt:lpstr> STREAM</vt:lpstr>
      <vt:lpstr>Stream</vt:lpstr>
      <vt:lpstr>Binary Files</vt:lpstr>
      <vt:lpstr>Binary Files</vt:lpstr>
      <vt:lpstr>Binary I/O Classes</vt:lpstr>
      <vt:lpstr>InputStream</vt:lpstr>
      <vt:lpstr>OutputStream</vt:lpstr>
      <vt:lpstr>Stream</vt:lpstr>
      <vt:lpstr>DataInputStream</vt:lpstr>
      <vt:lpstr>DataOutputStream</vt:lpstr>
      <vt:lpstr>Stream</vt:lpstr>
      <vt:lpstr>Stream</vt:lpstr>
      <vt:lpstr>Concept of pipe line</vt:lpstr>
      <vt:lpstr>Stream</vt:lpstr>
      <vt:lpstr>Stream</vt:lpstr>
      <vt:lpstr>Stream</vt:lpstr>
      <vt:lpstr>Stream</vt:lpstr>
      <vt:lpstr>Object I/O</vt:lpstr>
      <vt:lpstr>Object I/O</vt:lpstr>
      <vt:lpstr>The Serializable Interface</vt:lpstr>
      <vt:lpstr>Serializing Arrays </vt:lpstr>
      <vt:lpstr>Object I/O</vt:lpstr>
      <vt:lpstr>RANDOM ACCESS FILES</vt:lpstr>
      <vt:lpstr>Random Access Files</vt:lpstr>
      <vt:lpstr>Random Access Files</vt:lpstr>
      <vt:lpstr>File Pointer</vt:lpstr>
      <vt:lpstr>Random Access File</vt:lpstr>
      <vt:lpstr>Aggregate Operations for Collection Streams</vt:lpstr>
      <vt:lpstr>Collection of Stream</vt:lpstr>
      <vt:lpstr>Aggregate Operations for Collection Streams </vt:lpstr>
      <vt:lpstr>Stream Pipelines</vt:lpstr>
      <vt:lpstr>Stream Pipelines</vt:lpstr>
      <vt:lpstr>Stream Pipelines</vt:lpstr>
      <vt:lpstr>Stream Pipeline</vt:lpstr>
      <vt:lpstr>Collection Stream</vt:lpstr>
      <vt:lpstr>Stream Pipelines</vt:lpstr>
      <vt:lpstr>Collection Stream</vt:lpstr>
      <vt:lpstr>Stream Reduction Using the reduce Method</vt:lpstr>
      <vt:lpstr>Stream Reduction Using the reduce Method</vt:lpstr>
      <vt:lpstr>Stream Reduction Using the collect Method</vt:lpstr>
      <vt:lpstr>Stream Reduction Using the collect Method</vt:lpstr>
      <vt:lpstr>IntStream, LongStream ve DoubleStream</vt:lpstr>
      <vt:lpstr>IntStream, LongStream ve DoubleStream</vt:lpstr>
      <vt:lpstr>IntStream, LongStream ve DoubleStream</vt:lpstr>
      <vt:lpstr>Koleksiyonlarda Stream</vt:lpstr>
      <vt:lpstr>Homework - 1</vt:lpstr>
      <vt:lpstr>Next Lecture</vt:lpstr>
      <vt:lpstr>Programming Session</vt:lpstr>
      <vt:lpstr>Summary</vt:lpstr>
      <vt:lpstr>Next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İleri Programlama  BLG 102</dc:title>
  <cp:lastModifiedBy>Microsoft Office User</cp:lastModifiedBy>
  <cp:revision>102</cp:revision>
  <dcterms:modified xsi:type="dcterms:W3CDTF">2023-04-03T04:15:35Z</dcterms:modified>
</cp:coreProperties>
</file>